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13" r:id="rId3"/>
    <p:sldId id="331" r:id="rId4"/>
    <p:sldId id="335" r:id="rId5"/>
    <p:sldId id="336" r:id="rId6"/>
    <p:sldId id="290" r:id="rId7"/>
    <p:sldId id="280" r:id="rId8"/>
    <p:sldId id="332" r:id="rId9"/>
    <p:sldId id="339" r:id="rId10"/>
    <p:sldId id="337" r:id="rId11"/>
    <p:sldId id="338" r:id="rId12"/>
    <p:sldId id="308" r:id="rId13"/>
    <p:sldId id="303" r:id="rId14"/>
    <p:sldId id="298" r:id="rId15"/>
    <p:sldId id="300" r:id="rId16"/>
    <p:sldId id="304" r:id="rId17"/>
    <p:sldId id="328" r:id="rId18"/>
    <p:sldId id="330" r:id="rId19"/>
    <p:sldId id="329" r:id="rId20"/>
    <p:sldId id="305" r:id="rId21"/>
    <p:sldId id="293" r:id="rId22"/>
    <p:sldId id="278" r:id="rId23"/>
    <p:sldId id="275" r:id="rId24"/>
    <p:sldId id="333" r:id="rId25"/>
    <p:sldId id="269" r:id="rId26"/>
    <p:sldId id="285" r:id="rId27"/>
    <p:sldId id="270" r:id="rId28"/>
    <p:sldId id="273" r:id="rId29"/>
    <p:sldId id="272" r:id="rId30"/>
    <p:sldId id="283" r:id="rId31"/>
    <p:sldId id="294" r:id="rId32"/>
    <p:sldId id="287" r:id="rId33"/>
    <p:sldId id="288" r:id="rId34"/>
    <p:sldId id="282" r:id="rId35"/>
    <p:sldId id="326" r:id="rId36"/>
    <p:sldId id="320" r:id="rId37"/>
    <p:sldId id="321" r:id="rId38"/>
    <p:sldId id="322" r:id="rId39"/>
    <p:sldId id="327" r:id="rId40"/>
    <p:sldId id="323" r:id="rId41"/>
    <p:sldId id="324" r:id="rId42"/>
    <p:sldId id="295" r:id="rId43"/>
    <p:sldId id="296"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8545" autoAdjust="0"/>
  </p:normalViewPr>
  <p:slideViewPr>
    <p:cSldViewPr snapToGrid="0">
      <p:cViewPr varScale="1">
        <p:scale>
          <a:sx n="65" d="100"/>
          <a:sy n="65" d="100"/>
        </p:scale>
        <p:origin x="936" y="66"/>
      </p:cViewPr>
      <p:guideLst/>
    </p:cSldViewPr>
  </p:slideViewPr>
  <p:notesTextViewPr>
    <p:cViewPr>
      <p:scale>
        <a:sx n="1" d="1"/>
        <a:sy n="1" d="1"/>
      </p:scale>
      <p:origin x="0" y="0"/>
    </p:cViewPr>
  </p:notesTextViewPr>
  <p:sorterViewPr>
    <p:cViewPr varScale="1">
      <p:scale>
        <a:sx n="100" d="100"/>
        <a:sy n="100" d="100"/>
      </p:scale>
      <p:origin x="0" y="-139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348F9CA-296C-4FEC-8453-88BF55471DD7}" type="datetimeFigureOut">
              <a:rPr lang="en-US" smtClean="0"/>
              <a:t>7/27/2018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17357-4A97-4B3B-9AE5-9B10870AB703}" type="slidenum">
              <a:rPr lang="en-US" smtClean="0"/>
              <a:t>‹#›</a:t>
            </a:fld>
            <a:endParaRPr lang="en-US"/>
          </a:p>
        </p:txBody>
      </p:sp>
    </p:spTree>
    <p:extLst>
      <p:ext uri="{BB962C8B-B14F-4D97-AF65-F5344CB8AC3E}">
        <p14:creationId xmlns:p14="http://schemas.microsoft.com/office/powerpoint/2010/main" val="28582794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48F9CA-296C-4FEC-8453-88BF55471DD7}" type="datetimeFigureOut">
              <a:rPr lang="en-US" smtClean="0"/>
              <a:t>7/27/2018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17357-4A97-4B3B-9AE5-9B10870AB703}" type="slidenum">
              <a:rPr lang="en-US" smtClean="0"/>
              <a:t>‹#›</a:t>
            </a:fld>
            <a:endParaRPr lang="en-US"/>
          </a:p>
        </p:txBody>
      </p:sp>
    </p:spTree>
    <p:extLst>
      <p:ext uri="{BB962C8B-B14F-4D97-AF65-F5344CB8AC3E}">
        <p14:creationId xmlns:p14="http://schemas.microsoft.com/office/powerpoint/2010/main" val="5172747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48F9CA-296C-4FEC-8453-88BF55471DD7}" type="datetimeFigureOut">
              <a:rPr lang="en-US" smtClean="0"/>
              <a:t>7/27/2018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17357-4A97-4B3B-9AE5-9B10870AB703}" type="slidenum">
              <a:rPr lang="en-US" smtClean="0"/>
              <a:t>‹#›</a:t>
            </a:fld>
            <a:endParaRPr lang="en-US"/>
          </a:p>
        </p:txBody>
      </p:sp>
    </p:spTree>
    <p:extLst>
      <p:ext uri="{BB962C8B-B14F-4D97-AF65-F5344CB8AC3E}">
        <p14:creationId xmlns:p14="http://schemas.microsoft.com/office/powerpoint/2010/main" val="2206285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48F9CA-296C-4FEC-8453-88BF55471DD7}" type="datetimeFigureOut">
              <a:rPr lang="en-US" smtClean="0"/>
              <a:t>7/27/2018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17357-4A97-4B3B-9AE5-9B10870AB703}" type="slidenum">
              <a:rPr lang="en-US" smtClean="0"/>
              <a:t>‹#›</a:t>
            </a:fld>
            <a:endParaRPr lang="en-US"/>
          </a:p>
        </p:txBody>
      </p:sp>
    </p:spTree>
    <p:extLst>
      <p:ext uri="{BB962C8B-B14F-4D97-AF65-F5344CB8AC3E}">
        <p14:creationId xmlns:p14="http://schemas.microsoft.com/office/powerpoint/2010/main" val="7424434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348F9CA-296C-4FEC-8453-88BF55471DD7}" type="datetimeFigureOut">
              <a:rPr lang="en-US" smtClean="0"/>
              <a:t>7/27/2018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17357-4A97-4B3B-9AE5-9B10870AB703}" type="slidenum">
              <a:rPr lang="en-US" smtClean="0"/>
              <a:t>‹#›</a:t>
            </a:fld>
            <a:endParaRPr lang="en-US"/>
          </a:p>
        </p:txBody>
      </p:sp>
    </p:spTree>
    <p:extLst>
      <p:ext uri="{BB962C8B-B14F-4D97-AF65-F5344CB8AC3E}">
        <p14:creationId xmlns:p14="http://schemas.microsoft.com/office/powerpoint/2010/main" val="26467074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348F9CA-296C-4FEC-8453-88BF55471DD7}" type="datetimeFigureOut">
              <a:rPr lang="en-US" smtClean="0"/>
              <a:t>7/27/2018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17357-4A97-4B3B-9AE5-9B10870AB703}" type="slidenum">
              <a:rPr lang="en-US" smtClean="0"/>
              <a:t>‹#›</a:t>
            </a:fld>
            <a:endParaRPr lang="en-US"/>
          </a:p>
        </p:txBody>
      </p:sp>
    </p:spTree>
    <p:extLst>
      <p:ext uri="{BB962C8B-B14F-4D97-AF65-F5344CB8AC3E}">
        <p14:creationId xmlns:p14="http://schemas.microsoft.com/office/powerpoint/2010/main" val="12927667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348F9CA-296C-4FEC-8453-88BF55471DD7}" type="datetimeFigureOut">
              <a:rPr lang="en-US" smtClean="0"/>
              <a:t>7/27/2018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517357-4A97-4B3B-9AE5-9B10870AB703}" type="slidenum">
              <a:rPr lang="en-US" smtClean="0"/>
              <a:t>‹#›</a:t>
            </a:fld>
            <a:endParaRPr lang="en-US"/>
          </a:p>
        </p:txBody>
      </p:sp>
    </p:spTree>
    <p:extLst>
      <p:ext uri="{BB962C8B-B14F-4D97-AF65-F5344CB8AC3E}">
        <p14:creationId xmlns:p14="http://schemas.microsoft.com/office/powerpoint/2010/main" val="27375545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348F9CA-296C-4FEC-8453-88BF55471DD7}" type="datetimeFigureOut">
              <a:rPr lang="en-US" smtClean="0"/>
              <a:t>7/27/2018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517357-4A97-4B3B-9AE5-9B10870AB703}" type="slidenum">
              <a:rPr lang="en-US" smtClean="0"/>
              <a:t>‹#›</a:t>
            </a:fld>
            <a:endParaRPr lang="en-US"/>
          </a:p>
        </p:txBody>
      </p:sp>
    </p:spTree>
    <p:extLst>
      <p:ext uri="{BB962C8B-B14F-4D97-AF65-F5344CB8AC3E}">
        <p14:creationId xmlns:p14="http://schemas.microsoft.com/office/powerpoint/2010/main" val="15676666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48F9CA-296C-4FEC-8453-88BF55471DD7}" type="datetimeFigureOut">
              <a:rPr lang="en-US" smtClean="0"/>
              <a:t>7/27/2018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517357-4A97-4B3B-9AE5-9B10870AB703}" type="slidenum">
              <a:rPr lang="en-US" smtClean="0"/>
              <a:t>‹#›</a:t>
            </a:fld>
            <a:endParaRPr lang="en-US"/>
          </a:p>
        </p:txBody>
      </p:sp>
    </p:spTree>
    <p:extLst>
      <p:ext uri="{BB962C8B-B14F-4D97-AF65-F5344CB8AC3E}">
        <p14:creationId xmlns:p14="http://schemas.microsoft.com/office/powerpoint/2010/main" val="1110653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348F9CA-296C-4FEC-8453-88BF55471DD7}" type="datetimeFigureOut">
              <a:rPr lang="en-US" smtClean="0"/>
              <a:t>7/27/2018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17357-4A97-4B3B-9AE5-9B10870AB703}" type="slidenum">
              <a:rPr lang="en-US" smtClean="0"/>
              <a:t>‹#›</a:t>
            </a:fld>
            <a:endParaRPr lang="en-US"/>
          </a:p>
        </p:txBody>
      </p:sp>
    </p:spTree>
    <p:extLst>
      <p:ext uri="{BB962C8B-B14F-4D97-AF65-F5344CB8AC3E}">
        <p14:creationId xmlns:p14="http://schemas.microsoft.com/office/powerpoint/2010/main" val="10762113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348F9CA-296C-4FEC-8453-88BF55471DD7}" type="datetimeFigureOut">
              <a:rPr lang="en-US" smtClean="0"/>
              <a:t>7/27/2018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17357-4A97-4B3B-9AE5-9B10870AB703}" type="slidenum">
              <a:rPr lang="en-US" smtClean="0"/>
              <a:t>‹#›</a:t>
            </a:fld>
            <a:endParaRPr lang="en-US"/>
          </a:p>
        </p:txBody>
      </p:sp>
    </p:spTree>
    <p:extLst>
      <p:ext uri="{BB962C8B-B14F-4D97-AF65-F5344CB8AC3E}">
        <p14:creationId xmlns:p14="http://schemas.microsoft.com/office/powerpoint/2010/main" val="1761957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48F9CA-296C-4FEC-8453-88BF55471DD7}" type="datetimeFigureOut">
              <a:rPr lang="en-US" smtClean="0"/>
              <a:t>7/27/2018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517357-4A97-4B3B-9AE5-9B10870AB703}" type="slidenum">
              <a:rPr lang="en-US" smtClean="0"/>
              <a:t>‹#›</a:t>
            </a:fld>
            <a:endParaRPr lang="en-US"/>
          </a:p>
        </p:txBody>
      </p:sp>
    </p:spTree>
    <p:extLst>
      <p:ext uri="{BB962C8B-B14F-4D97-AF65-F5344CB8AC3E}">
        <p14:creationId xmlns:p14="http://schemas.microsoft.com/office/powerpoint/2010/main" val="31824295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www.openhorizons.org/a-soul-is-not-a-thing.html"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hyperlink" Target="https://www.ted.com/talks/louie_schwartzberg_nature_beauty_gratitude#t-5580"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www.openhorizons.org/open-horizons-china.html" TargetMode="External"/><Relationship Id="rId2" Type="http://schemas.openxmlformats.org/officeDocument/2006/relationships/hyperlink" Target="http://www.openhorizons.org/" TargetMode="External"/><Relationship Id="rId1" Type="http://schemas.openxmlformats.org/officeDocument/2006/relationships/slideLayout" Target="../slideLayouts/slideLayout2.xml"/><Relationship Id="rId4" Type="http://schemas.openxmlformats.org/officeDocument/2006/relationships/image" Target="NULL"/></Relationships>
</file>

<file path=ppt/slides/_rels/slide43.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1355366"/>
          </a:xfrm>
        </p:spPr>
        <p:txBody>
          <a:bodyPr/>
          <a:lstStyle/>
          <a:p>
            <a:r>
              <a:rPr lang="en-US" dirty="0" smtClean="0">
                <a:solidFill>
                  <a:srgbClr val="00B050"/>
                </a:solidFill>
              </a:rPr>
              <a:t>Collecting  Light</a:t>
            </a:r>
            <a:endParaRPr lang="en-US" dirty="0">
              <a:solidFill>
                <a:srgbClr val="00B050"/>
              </a:solidFill>
            </a:endParaRPr>
          </a:p>
        </p:txBody>
      </p:sp>
      <p:sp>
        <p:nvSpPr>
          <p:cNvPr id="3" name="Subtitle 2"/>
          <p:cNvSpPr>
            <a:spLocks noGrp="1"/>
          </p:cNvSpPr>
          <p:nvPr>
            <p:ph type="subTitle" idx="1"/>
          </p:nvPr>
        </p:nvSpPr>
        <p:spPr>
          <a:xfrm>
            <a:off x="1524000" y="2672889"/>
            <a:ext cx="9144000" cy="3491937"/>
          </a:xfrm>
        </p:spPr>
        <p:txBody>
          <a:bodyPr>
            <a:normAutofit/>
          </a:bodyPr>
          <a:lstStyle/>
          <a:p>
            <a:endParaRPr lang="en-US" dirty="0" smtClean="0"/>
          </a:p>
          <a:p>
            <a:r>
              <a:rPr lang="en-US" dirty="0" smtClean="0"/>
              <a:t>A PPT for introducing Process Thought as</a:t>
            </a:r>
          </a:p>
          <a:p>
            <a:r>
              <a:rPr lang="en-US" dirty="0" smtClean="0"/>
              <a:t>A Worldview, a Way of Living, and a Social Ideal</a:t>
            </a:r>
          </a:p>
          <a:p>
            <a:endParaRPr lang="en-US" dirty="0"/>
          </a:p>
          <a:p>
            <a:r>
              <a:rPr lang="en-US" dirty="0" smtClean="0"/>
              <a:t>Jay McDaniel</a:t>
            </a:r>
          </a:p>
          <a:p>
            <a:endParaRPr lang="en-US" dirty="0"/>
          </a:p>
          <a:p>
            <a:r>
              <a:rPr lang="en-US" sz="2000" i="1" dirty="0" smtClean="0"/>
              <a:t>Use and adapt freely as you like</a:t>
            </a:r>
          </a:p>
          <a:p>
            <a:endParaRPr lang="en-US" sz="2000" i="1" dirty="0" smtClean="0"/>
          </a:p>
          <a:p>
            <a:endParaRPr lang="en-US" dirty="0"/>
          </a:p>
        </p:txBody>
      </p:sp>
    </p:spTree>
    <p:extLst>
      <p:ext uri="{BB962C8B-B14F-4D97-AF65-F5344CB8AC3E}">
        <p14:creationId xmlns:p14="http://schemas.microsoft.com/office/powerpoint/2010/main" val="39636703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Process Thought in Five Chinese Sentences</a:t>
            </a:r>
            <a:endParaRPr lang="en-US" dirty="0"/>
          </a:p>
        </p:txBody>
      </p:sp>
      <p:sp>
        <p:nvSpPr>
          <p:cNvPr id="3" name="Content Placeholder 2"/>
          <p:cNvSpPr>
            <a:spLocks noGrp="1"/>
          </p:cNvSpPr>
          <p:nvPr>
            <p:ph idx="1"/>
          </p:nvPr>
        </p:nvSpPr>
        <p:spPr/>
        <p:txBody>
          <a:bodyPr>
            <a:normAutofit/>
          </a:bodyPr>
          <a:lstStyle/>
          <a:p>
            <a:pPr marL="457200" indent="-457200">
              <a:buAutoNum type="arabicPeriod"/>
            </a:pPr>
            <a:r>
              <a:rPr lang="en-US" sz="2000" dirty="0" smtClean="0"/>
              <a:t>一切皆在联系中</a:t>
            </a:r>
            <a:r>
              <a:rPr lang="en-US" sz="2000" dirty="0"/>
              <a:t>，一个现实实有存在于其它现实实有之中</a:t>
            </a:r>
            <a:r>
              <a:rPr lang="en-US" sz="2000" dirty="0" smtClean="0"/>
              <a:t>。</a:t>
            </a:r>
          </a:p>
          <a:p>
            <a:pPr marL="0" indent="0">
              <a:buNone/>
            </a:pPr>
            <a:r>
              <a:rPr lang="en-US" sz="2000" dirty="0" smtClean="0"/>
              <a:t> </a:t>
            </a:r>
            <a:endParaRPr lang="en-US" sz="2000" dirty="0"/>
          </a:p>
          <a:p>
            <a:pPr marL="457200" indent="-457200">
              <a:buAutoNum type="arabicPeriod" startAt="2"/>
            </a:pPr>
            <a:r>
              <a:rPr lang="en-US" sz="2000" dirty="0" err="1" smtClean="0"/>
              <a:t>万物皆流变</a:t>
            </a:r>
            <a:r>
              <a:rPr lang="en-US" sz="2000" dirty="0" err="1"/>
              <a:t>，流变皆有其模式</a:t>
            </a:r>
            <a:r>
              <a:rPr lang="en-US" sz="2000" dirty="0" smtClean="0"/>
              <a:t>。 </a:t>
            </a:r>
          </a:p>
          <a:p>
            <a:pPr marL="457200" indent="-457200">
              <a:buAutoNum type="arabicPeriod" startAt="2"/>
            </a:pPr>
            <a:endParaRPr lang="en-US" sz="2000" dirty="0"/>
          </a:p>
          <a:p>
            <a:pPr marL="457200" indent="-457200">
              <a:buAutoNum type="arabicPeriod" startAt="3"/>
            </a:pPr>
            <a:r>
              <a:rPr lang="en-US" sz="2000" dirty="0" err="1" smtClean="0"/>
              <a:t>万物有情</a:t>
            </a:r>
            <a:r>
              <a:rPr lang="en-US" sz="2000" dirty="0" err="1"/>
              <a:t>，一切生物都值得被尊重</a:t>
            </a:r>
            <a:r>
              <a:rPr lang="en-US" sz="2000" dirty="0" smtClean="0"/>
              <a:t>。 </a:t>
            </a:r>
          </a:p>
          <a:p>
            <a:pPr marL="457200" indent="-457200">
              <a:buAutoNum type="arabicPeriod" startAt="3"/>
            </a:pPr>
            <a:endParaRPr lang="en-US" sz="2000" dirty="0"/>
          </a:p>
          <a:p>
            <a:pPr marL="457200" indent="-457200">
              <a:buAutoNum type="arabicPeriod" startAt="4"/>
            </a:pPr>
            <a:r>
              <a:rPr lang="en-US" sz="2000" dirty="0" err="1" smtClean="0"/>
              <a:t>人类是宇宙关系之中的一小部分</a:t>
            </a:r>
            <a:r>
              <a:rPr lang="en-US" sz="2000" dirty="0" err="1"/>
              <a:t>，但是人类的使命是伟大的。即带着尊重去关心他者，特别是弱者，以及不遗余力地建设生态文明</a:t>
            </a:r>
            <a:r>
              <a:rPr lang="en-US" sz="2000" dirty="0" smtClean="0"/>
              <a:t>。</a:t>
            </a:r>
          </a:p>
          <a:p>
            <a:pPr marL="457200" indent="-457200">
              <a:buAutoNum type="arabicPeriod" startAt="4"/>
            </a:pPr>
            <a:endParaRPr lang="en-US" sz="2000" dirty="0"/>
          </a:p>
          <a:p>
            <a:pPr marL="0" indent="0">
              <a:buNone/>
            </a:pPr>
            <a:r>
              <a:rPr lang="en-US" sz="2000" dirty="0" smtClean="0"/>
              <a:t>5</a:t>
            </a:r>
            <a:r>
              <a:rPr lang="en-US" sz="2000" dirty="0"/>
              <a:t>.       </a:t>
            </a:r>
            <a:r>
              <a:rPr lang="en-US" sz="2000" dirty="0" err="1"/>
              <a:t>享受生活，关爱他人，宽恕他人，身心愉悦，</a:t>
            </a:r>
            <a:r>
              <a:rPr lang="en-US" sz="2000" dirty="0" err="1" smtClean="0"/>
              <a:t>眼里和心底都是美</a:t>
            </a:r>
            <a:endParaRPr lang="en-US" sz="2000" dirty="0"/>
          </a:p>
        </p:txBody>
      </p:sp>
    </p:spTree>
    <p:extLst>
      <p:ext uri="{BB962C8B-B14F-4D97-AF65-F5344CB8AC3E}">
        <p14:creationId xmlns:p14="http://schemas.microsoft.com/office/powerpoint/2010/main" val="16324702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Process Thought in Five English Sentences</a:t>
            </a:r>
            <a:br>
              <a:rPr lang="en-US" dirty="0" smtClean="0"/>
            </a:br>
            <a:r>
              <a:rPr lang="en-US" dirty="0" smtClean="0"/>
              <a:t>(roughly parallel to the Chinese)</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a:t>1.  </a:t>
            </a:r>
            <a:r>
              <a:rPr lang="en-US" dirty="0" smtClean="0"/>
              <a:t>Everything </a:t>
            </a:r>
            <a:r>
              <a:rPr lang="en-US" dirty="0"/>
              <a:t>is connected to everything else: every actual entity is present in every other actual entity even as each entity is also unique</a:t>
            </a:r>
            <a:r>
              <a:rPr lang="en-US" dirty="0" smtClean="0"/>
              <a:t>.</a:t>
            </a:r>
          </a:p>
          <a:p>
            <a:pPr marL="0" indent="0">
              <a:buNone/>
            </a:pPr>
            <a:r>
              <a:rPr lang="en-US" dirty="0" smtClean="0"/>
              <a:t>2</a:t>
            </a:r>
            <a:r>
              <a:rPr lang="en-US" dirty="0"/>
              <a:t>.  </a:t>
            </a:r>
            <a:r>
              <a:rPr lang="en-US" dirty="0" smtClean="0"/>
              <a:t>Everything </a:t>
            </a:r>
            <a:r>
              <a:rPr lang="en-US" dirty="0"/>
              <a:t>if flowing and changing, and there are patterns and rhythms within the change</a:t>
            </a:r>
            <a:r>
              <a:rPr lang="en-US" dirty="0" smtClean="0"/>
              <a:t>.</a:t>
            </a:r>
          </a:p>
          <a:p>
            <a:pPr marL="0" indent="0">
              <a:buNone/>
            </a:pPr>
            <a:r>
              <a:rPr lang="en-US" dirty="0" smtClean="0"/>
              <a:t>3</a:t>
            </a:r>
            <a:r>
              <a:rPr lang="en-US" dirty="0"/>
              <a:t>.  </a:t>
            </a:r>
            <a:r>
              <a:rPr lang="en-US" dirty="0" smtClean="0"/>
              <a:t>Everything is filled with energy </a:t>
            </a:r>
            <a:r>
              <a:rPr lang="en-US" dirty="0"/>
              <a:t>feeling, and all living beings deserve respect and care</a:t>
            </a:r>
            <a:r>
              <a:rPr lang="en-US" dirty="0" smtClean="0"/>
              <a:t>.</a:t>
            </a:r>
          </a:p>
          <a:p>
            <a:pPr marL="0" indent="0">
              <a:buNone/>
            </a:pPr>
            <a:r>
              <a:rPr lang="en-US" dirty="0" smtClean="0"/>
              <a:t>4</a:t>
            </a:r>
            <a:r>
              <a:rPr lang="en-US" dirty="0"/>
              <a:t>.  </a:t>
            </a:r>
            <a:r>
              <a:rPr lang="en-US" dirty="0" smtClean="0"/>
              <a:t>We </a:t>
            </a:r>
            <a:r>
              <a:rPr lang="en-US" dirty="0"/>
              <a:t>humans are small but included in a larger web of life, and our mission – our great work – is to help build ecological civilizations: that is, communities that are creative, compassionate, participatory, humane to animals, in harmony with the rhythms of the earth, and spiritually satisfying, with no one left behind</a:t>
            </a:r>
            <a:r>
              <a:rPr lang="en-US" dirty="0" smtClean="0"/>
              <a:t>.</a:t>
            </a:r>
          </a:p>
          <a:p>
            <a:pPr marL="0" indent="0">
              <a:buNone/>
            </a:pPr>
            <a:r>
              <a:rPr lang="en-US" dirty="0" smtClean="0"/>
              <a:t>5</a:t>
            </a:r>
            <a:r>
              <a:rPr lang="en-US" dirty="0"/>
              <a:t>.  </a:t>
            </a:r>
            <a:r>
              <a:rPr lang="en-US" dirty="0" smtClean="0"/>
              <a:t>Enjoy </a:t>
            </a:r>
            <a:r>
              <a:rPr lang="en-US" dirty="0"/>
              <a:t>life, care for others, forgive others, be healthy in mind and body, and keep your eyes and heart on beauty.</a:t>
            </a:r>
          </a:p>
        </p:txBody>
      </p:sp>
    </p:spTree>
    <p:extLst>
      <p:ext uri="{BB962C8B-B14F-4D97-AF65-F5344CB8AC3E}">
        <p14:creationId xmlns:p14="http://schemas.microsoft.com/office/powerpoint/2010/main" val="15718801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B050"/>
                </a:solidFill>
              </a:rPr>
              <a:t>Why are People </a:t>
            </a:r>
            <a:br>
              <a:rPr lang="en-US" dirty="0" smtClean="0">
                <a:solidFill>
                  <a:srgbClr val="00B050"/>
                </a:solidFill>
              </a:rPr>
            </a:br>
            <a:r>
              <a:rPr lang="en-US" dirty="0" smtClean="0">
                <a:solidFill>
                  <a:srgbClr val="00B050"/>
                </a:solidFill>
              </a:rPr>
              <a:t>Attracted to Process Thought?</a:t>
            </a:r>
            <a:endParaRPr lang="en-US" dirty="0">
              <a:solidFill>
                <a:srgbClr val="00B050"/>
              </a:solidFill>
            </a:endParaRPr>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28144" y="1825625"/>
            <a:ext cx="7735712" cy="4351338"/>
          </a:xfrm>
        </p:spPr>
      </p:pic>
    </p:spTree>
    <p:extLst>
      <p:ext uri="{BB962C8B-B14F-4D97-AF65-F5344CB8AC3E}">
        <p14:creationId xmlns:p14="http://schemas.microsoft.com/office/powerpoint/2010/main" val="31796982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9090" y="886691"/>
            <a:ext cx="10515600" cy="1274619"/>
          </a:xfrm>
        </p:spPr>
        <p:txBody>
          <a:bodyPr>
            <a:normAutofit fontScale="90000"/>
          </a:bodyPr>
          <a:lstStyle/>
          <a:p>
            <a:r>
              <a:rPr lang="en-US" dirty="0" smtClean="0"/>
              <a:t/>
            </a:r>
            <a:br>
              <a:rPr lang="en-US" dirty="0" smtClean="0"/>
            </a:br>
            <a:r>
              <a:rPr lang="en-US" dirty="0"/>
              <a:t/>
            </a:r>
            <a:br>
              <a:rPr lang="en-US" dirty="0"/>
            </a:br>
            <a:r>
              <a:rPr lang="en-US" b="1" dirty="0" smtClean="0">
                <a:solidFill>
                  <a:srgbClr val="0070C0"/>
                </a:solidFill>
              </a:rPr>
              <a:t>Why are people attracted to Process Thought?</a:t>
            </a:r>
            <a:r>
              <a:rPr lang="en-US" dirty="0" smtClean="0"/>
              <a:t/>
            </a:r>
            <a:br>
              <a:rPr lang="en-US" dirty="0" smtClean="0"/>
            </a:br>
            <a:r>
              <a:rPr lang="en-US" sz="2700" i="1" dirty="0" smtClean="0"/>
              <a:t>When asked, they will name one or some combination of three kinds of reasons, prioritizing the reasons in different ways.</a:t>
            </a:r>
            <a:r>
              <a:rPr lang="en-US" dirty="0"/>
              <a:t/>
            </a:r>
            <a:br>
              <a:rPr lang="en-US" dirty="0"/>
            </a:br>
            <a:r>
              <a:rPr lang="en-US" dirty="0" smtClean="0"/>
              <a:t/>
            </a:r>
            <a:br>
              <a:rPr lang="en-US" dirty="0" smtClean="0"/>
            </a:br>
            <a:endParaRPr lang="en-US" dirty="0"/>
          </a:p>
        </p:txBody>
      </p:sp>
      <p:sp>
        <p:nvSpPr>
          <p:cNvPr id="3" name="Content Placeholder 2"/>
          <p:cNvSpPr>
            <a:spLocks noGrp="1"/>
          </p:cNvSpPr>
          <p:nvPr>
            <p:ph idx="1"/>
          </p:nvPr>
        </p:nvSpPr>
        <p:spPr>
          <a:xfrm>
            <a:off x="1039090" y="2535381"/>
            <a:ext cx="10314709" cy="3641581"/>
          </a:xfrm>
        </p:spPr>
        <p:txBody>
          <a:bodyPr>
            <a:normAutofit/>
          </a:bodyPr>
          <a:lstStyle/>
          <a:p>
            <a:pPr marL="0" indent="0">
              <a:buNone/>
            </a:pPr>
            <a:endParaRPr lang="en-US" dirty="0" smtClean="0">
              <a:solidFill>
                <a:srgbClr val="FF0000"/>
              </a:solidFill>
            </a:endParaRPr>
          </a:p>
          <a:p>
            <a:pPr marL="0" indent="0">
              <a:buNone/>
            </a:pPr>
            <a:r>
              <a:rPr lang="en-US" dirty="0" smtClean="0">
                <a:solidFill>
                  <a:srgbClr val="00B050"/>
                </a:solidFill>
              </a:rPr>
              <a:t>Intellectual, Philosophical Reasons</a:t>
            </a:r>
          </a:p>
          <a:p>
            <a:pPr marL="0" indent="0">
              <a:buNone/>
            </a:pPr>
            <a:endParaRPr lang="en-US" dirty="0" smtClean="0"/>
          </a:p>
          <a:p>
            <a:pPr marL="0" indent="0">
              <a:buNone/>
            </a:pPr>
            <a:r>
              <a:rPr lang="en-US" dirty="0" smtClean="0">
                <a:solidFill>
                  <a:srgbClr val="00B050"/>
                </a:solidFill>
              </a:rPr>
              <a:t>Personal, Daily </a:t>
            </a:r>
            <a:r>
              <a:rPr lang="en-US" dirty="0">
                <a:solidFill>
                  <a:srgbClr val="00B050"/>
                </a:solidFill>
              </a:rPr>
              <a:t>Life </a:t>
            </a:r>
            <a:r>
              <a:rPr lang="en-US" dirty="0" smtClean="0">
                <a:solidFill>
                  <a:srgbClr val="00B050"/>
                </a:solidFill>
              </a:rPr>
              <a:t>Reasons</a:t>
            </a:r>
          </a:p>
          <a:p>
            <a:endParaRPr lang="en-US" dirty="0">
              <a:solidFill>
                <a:srgbClr val="00B050"/>
              </a:solidFill>
            </a:endParaRPr>
          </a:p>
          <a:p>
            <a:pPr marL="0" indent="0">
              <a:buNone/>
            </a:pPr>
            <a:r>
              <a:rPr lang="en-US" dirty="0" smtClean="0">
                <a:solidFill>
                  <a:srgbClr val="00B050"/>
                </a:solidFill>
              </a:rPr>
              <a:t>Social, </a:t>
            </a:r>
            <a:r>
              <a:rPr lang="en-US" dirty="0">
                <a:solidFill>
                  <a:srgbClr val="00B050"/>
                </a:solidFill>
              </a:rPr>
              <a:t>Historical </a:t>
            </a:r>
            <a:r>
              <a:rPr lang="en-US" dirty="0" smtClean="0">
                <a:solidFill>
                  <a:srgbClr val="00B050"/>
                </a:solidFill>
              </a:rPr>
              <a:t>Reasons </a:t>
            </a:r>
          </a:p>
          <a:p>
            <a:endParaRPr lang="en-US" dirty="0"/>
          </a:p>
        </p:txBody>
      </p:sp>
    </p:spTree>
    <p:extLst>
      <p:ext uri="{BB962C8B-B14F-4D97-AF65-F5344CB8AC3E}">
        <p14:creationId xmlns:p14="http://schemas.microsoft.com/office/powerpoint/2010/main" val="19354704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50"/>
                </a:solidFill>
              </a:rPr>
              <a:t>Intellectual, Philosophical Reasons</a:t>
            </a:r>
            <a:endParaRPr lang="en-US" dirty="0">
              <a:solidFill>
                <a:srgbClr val="00B050"/>
              </a:solidFill>
            </a:endParaRPr>
          </a:p>
        </p:txBody>
      </p:sp>
      <p:sp>
        <p:nvSpPr>
          <p:cNvPr id="3" name="Content Placeholder 2"/>
          <p:cNvSpPr>
            <a:spLocks noGrp="1"/>
          </p:cNvSpPr>
          <p:nvPr>
            <p:ph idx="1"/>
          </p:nvPr>
        </p:nvSpPr>
        <p:spPr/>
        <p:txBody>
          <a:bodyPr>
            <a:normAutofit fontScale="70000" lnSpcReduction="20000"/>
          </a:bodyPr>
          <a:lstStyle/>
          <a:p>
            <a:pPr marL="0" indent="0">
              <a:buNone/>
            </a:pPr>
            <a:r>
              <a:rPr lang="en-US" dirty="0" smtClean="0"/>
              <a:t>Process </a:t>
            </a:r>
            <a:r>
              <a:rPr lang="en-US" dirty="0"/>
              <a:t>Thinking helps </a:t>
            </a:r>
            <a:r>
              <a:rPr lang="en-US" dirty="0" smtClean="0"/>
              <a:t>people </a:t>
            </a:r>
            <a:r>
              <a:rPr lang="en-US" dirty="0"/>
              <a:t>combine so many things.  It helps </a:t>
            </a:r>
            <a:r>
              <a:rPr lang="en-US" dirty="0" smtClean="0"/>
              <a:t>them </a:t>
            </a:r>
            <a:r>
              <a:rPr lang="en-US" dirty="0"/>
              <a:t>understand and see connections between:</a:t>
            </a:r>
          </a:p>
          <a:p>
            <a:endParaRPr lang="en-US" dirty="0"/>
          </a:p>
          <a:p>
            <a:r>
              <a:rPr lang="en-US" dirty="0"/>
              <a:t>The wisdom of science (physics, evolutionary biology, quantum theory, chaos theory)</a:t>
            </a:r>
          </a:p>
          <a:p>
            <a:r>
              <a:rPr lang="en-US" dirty="0"/>
              <a:t>The wisdom of art (music, poetry, visual art, dance, theater, film)</a:t>
            </a:r>
          </a:p>
          <a:p>
            <a:r>
              <a:rPr lang="en-US" dirty="0"/>
              <a:t>The wisdom of feeling (emotional intelligence not just verbal and mathematical intelligence)</a:t>
            </a:r>
          </a:p>
          <a:p>
            <a:r>
              <a:rPr lang="en-US" dirty="0"/>
              <a:t>The wisdom of nature (the plants and animals, too, are teachers) and the wisdom of the body</a:t>
            </a:r>
          </a:p>
          <a:p>
            <a:r>
              <a:rPr lang="en-US" dirty="0"/>
              <a:t>The wisdom of tradition (I can live with roots as well as wings for the future)</a:t>
            </a:r>
          </a:p>
          <a:p>
            <a:r>
              <a:rPr lang="en-US" dirty="0"/>
              <a:t>The wisdom of fresh possibilities (“I can be open to novelty, to trying new things, I can embrace, not hide from technology”)</a:t>
            </a:r>
          </a:p>
          <a:p>
            <a:r>
              <a:rPr lang="en-US" dirty="0"/>
              <a:t>The wisdom of the heart (“There is a spiritual side to my life, Process Thinking helps us develop a “spiritual alphabet” for my life.)</a:t>
            </a:r>
          </a:p>
          <a:p>
            <a:endParaRPr lang="en-US" dirty="0"/>
          </a:p>
          <a:p>
            <a:endParaRPr lang="en-US" dirty="0"/>
          </a:p>
        </p:txBody>
      </p:sp>
    </p:spTree>
    <p:extLst>
      <p:ext uri="{BB962C8B-B14F-4D97-AF65-F5344CB8AC3E}">
        <p14:creationId xmlns:p14="http://schemas.microsoft.com/office/powerpoint/2010/main" val="29653538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50"/>
                </a:solidFill>
              </a:rPr>
              <a:t>Personal, Spiritual Reasons</a:t>
            </a:r>
            <a:endParaRPr lang="en-US" dirty="0">
              <a:solidFill>
                <a:srgbClr val="00B050"/>
              </a:solidFill>
            </a:endParaRPr>
          </a:p>
        </p:txBody>
      </p:sp>
      <p:sp>
        <p:nvSpPr>
          <p:cNvPr id="3" name="Content Placeholder 2"/>
          <p:cNvSpPr>
            <a:spLocks noGrp="1"/>
          </p:cNvSpPr>
          <p:nvPr>
            <p:ph idx="1"/>
          </p:nvPr>
        </p:nvSpPr>
        <p:spPr/>
        <p:txBody>
          <a:bodyPr>
            <a:normAutofit fontScale="32500" lnSpcReduction="20000"/>
          </a:bodyPr>
          <a:lstStyle/>
          <a:p>
            <a:pPr marL="0" indent="0">
              <a:buNone/>
            </a:pPr>
            <a:r>
              <a:rPr lang="en-US" sz="4900" dirty="0" smtClean="0"/>
              <a:t>For some people process thought is important because it points to way of living, a way of being-in-the-world, that is personally meaningful and spiritually satisfying.  Here is what they say:</a:t>
            </a:r>
            <a:endParaRPr lang="en-US" sz="4900" dirty="0"/>
          </a:p>
          <a:p>
            <a:endParaRPr lang="en-US" sz="4900" dirty="0"/>
          </a:p>
          <a:p>
            <a:r>
              <a:rPr lang="en-US" sz="4900" dirty="0" smtClean="0"/>
              <a:t>“It has helped me become a happier person, not </a:t>
            </a:r>
            <a:r>
              <a:rPr lang="en-US" sz="4900" dirty="0"/>
              <a:t>always agitated, not always </a:t>
            </a:r>
            <a:r>
              <a:rPr lang="en-US" sz="4900" dirty="0" smtClean="0"/>
              <a:t>anxious. </a:t>
            </a:r>
            <a:r>
              <a:rPr lang="en-US" sz="4900" dirty="0"/>
              <a:t> </a:t>
            </a:r>
            <a:r>
              <a:rPr lang="en-US" sz="4900" dirty="0" smtClean="0"/>
              <a:t>It </a:t>
            </a:r>
            <a:r>
              <a:rPr lang="en-US" sz="4900" dirty="0"/>
              <a:t>takes me to the place of ‘peace in the heart’ that Whitehead </a:t>
            </a:r>
            <a:r>
              <a:rPr lang="en-US" sz="4900" dirty="0" smtClean="0"/>
              <a:t>talks about.”</a:t>
            </a:r>
            <a:endParaRPr lang="en-US" sz="4900" dirty="0"/>
          </a:p>
          <a:p>
            <a:r>
              <a:rPr lang="en-US" sz="4900" dirty="0" smtClean="0"/>
              <a:t>“It </a:t>
            </a:r>
            <a:r>
              <a:rPr lang="en-US" sz="4900" dirty="0"/>
              <a:t>frees my imagination to be open to new ideas, new thoughts, it makes life an </a:t>
            </a:r>
            <a:r>
              <a:rPr lang="en-US" sz="4900" dirty="0" smtClean="0"/>
              <a:t>adventure.”</a:t>
            </a:r>
          </a:p>
          <a:p>
            <a:r>
              <a:rPr lang="en-US" sz="4900" dirty="0" smtClean="0"/>
              <a:t>“It helps me overcome obstacles, grow in self-confidence, become more engaged with the world, claiming my own power.’</a:t>
            </a:r>
            <a:endParaRPr lang="en-US" sz="4900" dirty="0"/>
          </a:p>
          <a:p>
            <a:r>
              <a:rPr lang="en-US" sz="4900" dirty="0" smtClean="0"/>
              <a:t>“It helps me become more </a:t>
            </a:r>
            <a:r>
              <a:rPr lang="en-US" sz="4900" dirty="0"/>
              <a:t>compassionate </a:t>
            </a:r>
            <a:r>
              <a:rPr lang="en-US" sz="4900" dirty="0" smtClean="0"/>
              <a:t>person: to feel </a:t>
            </a:r>
            <a:r>
              <a:rPr lang="en-US" sz="4900" dirty="0"/>
              <a:t>the </a:t>
            </a:r>
            <a:r>
              <a:rPr lang="en-US" sz="4900" dirty="0" smtClean="0"/>
              <a:t>feelings </a:t>
            </a:r>
            <a:r>
              <a:rPr lang="en-US" sz="4900" dirty="0"/>
              <a:t>of others and respond with lovingkindness</a:t>
            </a:r>
            <a:r>
              <a:rPr lang="en-US" sz="4900" dirty="0" smtClean="0"/>
              <a:t>”</a:t>
            </a:r>
            <a:endParaRPr lang="en-US" sz="4900" dirty="0"/>
          </a:p>
          <a:p>
            <a:r>
              <a:rPr lang="en-US" sz="4900" dirty="0" smtClean="0"/>
              <a:t>“It has helps me become a better </a:t>
            </a:r>
            <a:r>
              <a:rPr lang="en-US" sz="4900" dirty="0"/>
              <a:t>parent, a better grandparent, a better daughter, a better </a:t>
            </a:r>
            <a:r>
              <a:rPr lang="en-US" sz="4900" dirty="0" smtClean="0"/>
              <a:t>son.”</a:t>
            </a:r>
            <a:endParaRPr lang="en-US" sz="4900" dirty="0"/>
          </a:p>
          <a:p>
            <a:r>
              <a:rPr lang="en-US" sz="4900" dirty="0" smtClean="0"/>
              <a:t>“ It has </a:t>
            </a:r>
            <a:r>
              <a:rPr lang="en-US" sz="4900" dirty="0"/>
              <a:t>helped me realize that life itself is good, the greatest of </a:t>
            </a:r>
            <a:r>
              <a:rPr lang="en-US" sz="4900" dirty="0" smtClean="0"/>
              <a:t>blessing.  It has helped me fall in love with life.”</a:t>
            </a:r>
            <a:endParaRPr lang="en-US" sz="4900" dirty="0"/>
          </a:p>
          <a:p>
            <a:r>
              <a:rPr lang="en-US" sz="4900" dirty="0" smtClean="0"/>
              <a:t>“As a middle class person, It </a:t>
            </a:r>
            <a:r>
              <a:rPr lang="en-US" sz="4900" dirty="0"/>
              <a:t>has helped me realize that I don’t need a lot of ‘stuff’ to be happy</a:t>
            </a:r>
            <a:r>
              <a:rPr lang="en-US" sz="4900" dirty="0" smtClean="0"/>
              <a:t>.’  I can learn to be more, not simply to have more.”</a:t>
            </a:r>
            <a:endParaRPr lang="en-US" sz="4900" dirty="0"/>
          </a:p>
          <a:p>
            <a:r>
              <a:rPr lang="en-US" sz="4900" dirty="0" smtClean="0"/>
              <a:t>“It has helped me feel </a:t>
            </a:r>
            <a:r>
              <a:rPr lang="en-US" sz="4900" dirty="0"/>
              <a:t>connected to “something more” </a:t>
            </a:r>
            <a:r>
              <a:rPr lang="en-US" sz="4900" dirty="0" smtClean="0"/>
              <a:t>in the universe: The </a:t>
            </a:r>
            <a:r>
              <a:rPr lang="en-US" sz="4900" dirty="0"/>
              <a:t>Tao, God, Heaven, The Mystery of </a:t>
            </a:r>
            <a:r>
              <a:rPr lang="en-US" sz="4900" dirty="0" smtClean="0"/>
              <a:t>Life.  I used these phrases in much the same way.”</a:t>
            </a:r>
            <a:endParaRPr lang="en-US" sz="4900" dirty="0"/>
          </a:p>
          <a:p>
            <a:endParaRPr lang="en-US" dirty="0"/>
          </a:p>
        </p:txBody>
      </p:sp>
    </p:spTree>
    <p:extLst>
      <p:ext uri="{BB962C8B-B14F-4D97-AF65-F5344CB8AC3E}">
        <p14:creationId xmlns:p14="http://schemas.microsoft.com/office/powerpoint/2010/main" val="42114010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50"/>
                </a:solidFill>
              </a:rPr>
              <a:t>Social, Historical Reasons</a:t>
            </a:r>
            <a:endParaRPr lang="en-US" dirty="0">
              <a:solidFill>
                <a:srgbClr val="00B050"/>
              </a:solidFill>
            </a:endParaRPr>
          </a:p>
        </p:txBody>
      </p:sp>
      <p:sp>
        <p:nvSpPr>
          <p:cNvPr id="3" name="Content Placeholder 2"/>
          <p:cNvSpPr>
            <a:spLocks noGrp="1"/>
          </p:cNvSpPr>
          <p:nvPr>
            <p:ph idx="1"/>
          </p:nvPr>
        </p:nvSpPr>
        <p:spPr/>
        <p:txBody>
          <a:bodyPr>
            <a:normAutofit fontScale="77500" lnSpcReduction="20000"/>
          </a:bodyPr>
          <a:lstStyle/>
          <a:p>
            <a:pPr marL="0" indent="0">
              <a:buNone/>
            </a:pPr>
            <a:r>
              <a:rPr lang="en-US" sz="2400" dirty="0" smtClean="0"/>
              <a:t>Some people turn to process thought because it provides hope for a better world in a troubled age.  In an age filled with too much violence, with environmental destruction, with ever-widening gaps between rich and poor, and with the shallowness of consumer culture, they seek an “ecological civilization.”</a:t>
            </a:r>
          </a:p>
          <a:p>
            <a:pPr marL="0" indent="0">
              <a:buNone/>
            </a:pPr>
            <a:endParaRPr lang="en-US" sz="2400" dirty="0"/>
          </a:p>
          <a:p>
            <a:r>
              <a:rPr lang="en-US" sz="2400" dirty="0" smtClean="0"/>
              <a:t>“It </a:t>
            </a:r>
            <a:r>
              <a:rPr lang="en-US" sz="2400" dirty="0"/>
              <a:t>has made me want a job, a career, that adds something good to life</a:t>
            </a:r>
            <a:r>
              <a:rPr lang="en-US" sz="2400" dirty="0" smtClean="0"/>
              <a:t>.  I don’t just want to make money and be ‘successful’ by the standards of consumerism.  I want to do good in the world.”</a:t>
            </a:r>
            <a:endParaRPr lang="en-US" sz="2400" dirty="0"/>
          </a:p>
          <a:p>
            <a:r>
              <a:rPr lang="en-US" sz="2400" dirty="0" smtClean="0"/>
              <a:t>“It inspires </a:t>
            </a:r>
            <a:r>
              <a:rPr lang="en-US" sz="2400" dirty="0"/>
              <a:t>me to want to help build local communities that are creative, compassionate, participatory, respectful of diversity, humane to animals, and friendly to the earth – with no one left behind</a:t>
            </a:r>
            <a:r>
              <a:rPr lang="en-US" sz="2400" dirty="0" smtClean="0"/>
              <a:t>.”</a:t>
            </a:r>
          </a:p>
          <a:p>
            <a:r>
              <a:rPr lang="en-US" sz="2400" dirty="0" smtClean="0"/>
              <a:t>“</a:t>
            </a:r>
            <a:r>
              <a:rPr lang="en-US" sz="2400" dirty="0"/>
              <a:t>Process thought has led me to want to be a ‘community builder’ in my local setting, working with government and NGO’s and education </a:t>
            </a:r>
            <a:r>
              <a:rPr lang="en-US" sz="2400" dirty="0" smtClean="0"/>
              <a:t>groups.  I </a:t>
            </a:r>
            <a:r>
              <a:rPr lang="en-US" sz="2400" dirty="0"/>
              <a:t>have been led to create a Whiteheadian coffee shop, a Whiteheadian kindergarten, a Whiteheadian music group, a Whiteheadian volunteer association.”</a:t>
            </a:r>
          </a:p>
          <a:p>
            <a:r>
              <a:rPr lang="en-US" sz="2400" dirty="0" smtClean="0"/>
              <a:t>“It </a:t>
            </a:r>
            <a:r>
              <a:rPr lang="en-US" sz="2400" dirty="0"/>
              <a:t>inspires me to want to help create a better China, a better America, a better Korea, a better Norway, a better </a:t>
            </a:r>
            <a:r>
              <a:rPr lang="en-US" sz="2400" dirty="0" smtClean="0"/>
              <a:t>Zimbabwe.”</a:t>
            </a:r>
            <a:endParaRPr lang="en-US" sz="2400" dirty="0"/>
          </a:p>
          <a:p>
            <a:r>
              <a:rPr lang="en-US" sz="2400" dirty="0"/>
              <a:t>Global Reasons: “It inspires me to want to help create a better </a:t>
            </a:r>
            <a:r>
              <a:rPr lang="en-US" sz="2400" dirty="0" smtClean="0"/>
              <a:t>world</a:t>
            </a:r>
            <a:r>
              <a:rPr lang="en-US" sz="2400" dirty="0"/>
              <a:t>.”</a:t>
            </a:r>
          </a:p>
          <a:p>
            <a:endParaRPr lang="en-US" dirty="0"/>
          </a:p>
        </p:txBody>
      </p:sp>
    </p:spTree>
    <p:extLst>
      <p:ext uri="{BB962C8B-B14F-4D97-AF65-F5344CB8AC3E}">
        <p14:creationId xmlns:p14="http://schemas.microsoft.com/office/powerpoint/2010/main" val="22709653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solidFill>
                  <a:srgbClr val="0070C0"/>
                </a:solidFill>
              </a:rPr>
              <a:t>Ecological Civilization</a:t>
            </a:r>
            <a:br>
              <a:rPr lang="en-US" dirty="0" smtClean="0">
                <a:solidFill>
                  <a:srgbClr val="0070C0"/>
                </a:solidFill>
              </a:rPr>
            </a:br>
            <a:r>
              <a:rPr lang="en-US" sz="2800" i="1" dirty="0" smtClean="0">
                <a:solidFill>
                  <a:srgbClr val="0070C0"/>
                </a:solidFill>
              </a:rPr>
              <a:t>as a way of living creatively and compassionately</a:t>
            </a:r>
            <a:br>
              <a:rPr lang="en-US" sz="2800" i="1" dirty="0" smtClean="0">
                <a:solidFill>
                  <a:srgbClr val="0070C0"/>
                </a:solidFill>
              </a:rPr>
            </a:br>
            <a:r>
              <a:rPr lang="en-US" sz="2800" i="1" dirty="0" smtClean="0">
                <a:solidFill>
                  <a:srgbClr val="0070C0"/>
                </a:solidFill>
              </a:rPr>
              <a:t>in the larger web of life, with special care for all.</a:t>
            </a:r>
            <a:endParaRPr lang="en-US" sz="2800" i="1" dirty="0">
              <a:solidFill>
                <a:srgbClr val="0070C0"/>
              </a:solidFill>
            </a:endParaRPr>
          </a:p>
        </p:txBody>
      </p:sp>
      <p:sp>
        <p:nvSpPr>
          <p:cNvPr id="3" name="Content Placeholder 2"/>
          <p:cNvSpPr>
            <a:spLocks noGrp="1"/>
          </p:cNvSpPr>
          <p:nvPr>
            <p:ph idx="1"/>
          </p:nvPr>
        </p:nvSpPr>
        <p:spPr/>
        <p:txBody>
          <a:bodyPr>
            <a:normAutofit fontScale="85000" lnSpcReduction="10000"/>
          </a:bodyPr>
          <a:lstStyle/>
          <a:p>
            <a:endParaRPr lang="en-US" dirty="0"/>
          </a:p>
          <a:p>
            <a:pPr marL="0" indent="0">
              <a:buNone/>
            </a:pPr>
            <a:r>
              <a:rPr lang="en-US" dirty="0"/>
              <a:t>We humans are small but included in a larger whole, the web of life. Everything is interconnected and everything is unique.  Everything is flowing and there are patterns in the flow.  Science discerns some the objective patterns, the arts discern the subjective patterns.  Both are important but there is always more to life than the patterns.  Life in its concreteness unfolds moment by moment: in “moments of experience” or “actual occasions.” The </a:t>
            </a:r>
            <a:r>
              <a:rPr lang="en-US" i="1" dirty="0"/>
              <a:t>ecology</a:t>
            </a:r>
            <a:r>
              <a:rPr lang="en-US" dirty="0"/>
              <a:t> of an ecological civilization includes human life and feeling – the joys and struggles of human interaction -- as well as rich connections with the hills and rivers, trees and stars.  Process thinkers call it “integral ecology.” Ecological Civilization is not just loving nature, it is loving life.  This love is not abstract.  It finds it heart in daily life: marriage, family, working with others, having fun, working hard, giving yourself to something more than yourself, and having a deep appreciation of the wider web of life: plants, animals, hills, rivers, stars.  It can be guided by an appreciation of beauty.  </a:t>
            </a:r>
          </a:p>
        </p:txBody>
      </p:sp>
    </p:spTree>
    <p:extLst>
      <p:ext uri="{BB962C8B-B14F-4D97-AF65-F5344CB8AC3E}">
        <p14:creationId xmlns:p14="http://schemas.microsoft.com/office/powerpoint/2010/main" val="26178356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95852"/>
            <a:ext cx="10515600" cy="1325563"/>
          </a:xfrm>
        </p:spPr>
        <p:txBody>
          <a:bodyPr>
            <a:normAutofit fontScale="90000"/>
          </a:bodyPr>
          <a:lstStyle/>
          <a:p>
            <a:pPr algn="ctr"/>
            <a:r>
              <a:rPr lang="en-US" dirty="0" smtClean="0">
                <a:solidFill>
                  <a:srgbClr val="0070C0"/>
                </a:solidFill>
              </a:rPr>
              <a:t/>
            </a:r>
            <a:br>
              <a:rPr lang="en-US" dirty="0" smtClean="0">
                <a:solidFill>
                  <a:srgbClr val="0070C0"/>
                </a:solidFill>
              </a:rPr>
            </a:br>
            <a:r>
              <a:rPr lang="en-US" dirty="0" smtClean="0">
                <a:solidFill>
                  <a:srgbClr val="0070C0"/>
                </a:solidFill>
              </a:rPr>
              <a:t>Seven Important Ideas while</a:t>
            </a:r>
            <a:br>
              <a:rPr lang="en-US" dirty="0" smtClean="0">
                <a:solidFill>
                  <a:srgbClr val="0070C0"/>
                </a:solidFill>
              </a:rPr>
            </a:br>
            <a:r>
              <a:rPr lang="en-US" dirty="0" smtClean="0">
                <a:solidFill>
                  <a:srgbClr val="0070C0"/>
                </a:solidFill>
              </a:rPr>
              <a:t>Thinking about Ecological Civilization </a:t>
            </a:r>
            <a:r>
              <a:rPr lang="en-US" dirty="0">
                <a:solidFill>
                  <a:srgbClr val="0070C0"/>
                </a:solidFill>
              </a:rPr>
              <a:t/>
            </a:r>
            <a:br>
              <a:rPr lang="en-US" dirty="0">
                <a:solidFill>
                  <a:srgbClr val="0070C0"/>
                </a:solidFill>
              </a:rPr>
            </a:br>
            <a:endParaRPr lang="en-US" dirty="0" smtClean="0"/>
          </a:p>
        </p:txBody>
      </p:sp>
      <p:sp>
        <p:nvSpPr>
          <p:cNvPr id="3" name="Content Placeholder 2"/>
          <p:cNvSpPr>
            <a:spLocks noGrp="1"/>
          </p:cNvSpPr>
          <p:nvPr>
            <p:ph idx="1"/>
          </p:nvPr>
        </p:nvSpPr>
        <p:spPr>
          <a:xfrm>
            <a:off x="838200" y="1964170"/>
            <a:ext cx="10515600" cy="4351338"/>
          </a:xfrm>
        </p:spPr>
        <p:txBody>
          <a:bodyPr>
            <a:normAutofit fontScale="40000" lnSpcReduction="20000"/>
          </a:bodyPr>
          <a:lstStyle/>
          <a:p>
            <a:pPr marL="0" indent="0">
              <a:buNone/>
            </a:pPr>
            <a:endParaRPr lang="en-US" sz="2600" dirty="0" smtClean="0">
              <a:latin typeface="+mj-lt"/>
            </a:endParaRPr>
          </a:p>
          <a:p>
            <a:pPr marL="0" indent="0">
              <a:buNone/>
            </a:pPr>
            <a:r>
              <a:rPr lang="en-US" sz="5100" dirty="0" smtClean="0">
                <a:solidFill>
                  <a:srgbClr val="00B050"/>
                </a:solidFill>
              </a:rPr>
              <a:t>1.  An “ecological civilization” is a civilization in which people live with respect and care for the community of life, humans much included, and with special care for those who are vulnerable (the young, the old, the sick, the neglected, the marginalized.)</a:t>
            </a:r>
          </a:p>
          <a:p>
            <a:pPr marL="514350" indent="-514350">
              <a:buAutoNum type="arabicPeriod"/>
            </a:pPr>
            <a:endParaRPr lang="en-US" sz="5100" dirty="0" smtClean="0">
              <a:solidFill>
                <a:srgbClr val="00B050"/>
              </a:solidFill>
            </a:endParaRPr>
          </a:p>
          <a:p>
            <a:pPr marL="0" indent="0">
              <a:buNone/>
            </a:pPr>
            <a:r>
              <a:rPr lang="en-US" sz="5100" dirty="0" smtClean="0">
                <a:solidFill>
                  <a:srgbClr val="0070C0"/>
                </a:solidFill>
              </a:rPr>
              <a:t>2. An ecological civilization is not simply environmental protection or even environmental appreciation.  It is not just loving hills and rivers, animals and other living beings.  It is loving people, taking care of people, and finding meaning in satisfying relations between people – at home and in the workplace, with friends and among strangers.</a:t>
            </a:r>
          </a:p>
          <a:p>
            <a:pPr marL="0" indent="0">
              <a:buNone/>
            </a:pPr>
            <a:endParaRPr lang="en-US" sz="5100" dirty="0" smtClean="0">
              <a:solidFill>
                <a:srgbClr val="0070C0"/>
              </a:solidFill>
            </a:endParaRPr>
          </a:p>
          <a:p>
            <a:pPr marL="0" indent="0">
              <a:buNone/>
            </a:pPr>
            <a:r>
              <a:rPr lang="en-US" sz="5100" dirty="0" smtClean="0">
                <a:solidFill>
                  <a:srgbClr val="FF0000"/>
                </a:solidFill>
              </a:rPr>
              <a:t>3.  An ecological civilization is neither agricultural nor modern, but rather constructively postmodern: it includes sustainable farming and modern technologies, sustainable cities and vital </a:t>
            </a:r>
            <a:r>
              <a:rPr lang="en-US" sz="5100" dirty="0" err="1" smtClean="0">
                <a:solidFill>
                  <a:srgbClr val="FF0000"/>
                </a:solidFill>
              </a:rPr>
              <a:t>countrysides</a:t>
            </a:r>
            <a:r>
              <a:rPr lang="en-US" sz="5100" dirty="0" smtClean="0">
                <a:solidFill>
                  <a:srgbClr val="FF0000"/>
                </a:solidFill>
              </a:rPr>
              <a:t>, freedom from poverty and freedom from greed.</a:t>
            </a:r>
          </a:p>
        </p:txBody>
      </p:sp>
    </p:spTree>
    <p:extLst>
      <p:ext uri="{BB962C8B-B14F-4D97-AF65-F5344CB8AC3E}">
        <p14:creationId xmlns:p14="http://schemas.microsoft.com/office/powerpoint/2010/main" val="18007500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Seven Important Ideas (cont.)</a:t>
            </a:r>
            <a:endParaRPr lang="en-US" dirty="0"/>
          </a:p>
        </p:txBody>
      </p:sp>
      <p:sp>
        <p:nvSpPr>
          <p:cNvPr id="3" name="Content Placeholder 2"/>
          <p:cNvSpPr>
            <a:spLocks noGrp="1"/>
          </p:cNvSpPr>
          <p:nvPr>
            <p:ph idx="1"/>
          </p:nvPr>
        </p:nvSpPr>
        <p:spPr/>
        <p:txBody>
          <a:bodyPr>
            <a:normAutofit/>
          </a:bodyPr>
          <a:lstStyle/>
          <a:p>
            <a:pPr marL="0" indent="0">
              <a:buNone/>
            </a:pPr>
            <a:r>
              <a:rPr lang="en-US" sz="2000" dirty="0"/>
              <a:t>4. </a:t>
            </a:r>
            <a:r>
              <a:rPr lang="en-US" sz="2000" dirty="0">
                <a:solidFill>
                  <a:srgbClr val="0070C0"/>
                </a:solidFill>
              </a:rPr>
              <a:t>The building blocks of an ecological civilization are local communities, in rural and urban settings, that are creative, compassionate, participatory, humane to animals, inclusive (</a:t>
            </a:r>
            <a:r>
              <a:rPr lang="en-US" sz="2000" dirty="0" smtClean="0">
                <a:solidFill>
                  <a:srgbClr val="0070C0"/>
                </a:solidFill>
              </a:rPr>
              <a:t>multi-cultural</a:t>
            </a:r>
            <a:r>
              <a:rPr lang="en-US" sz="2000" dirty="0">
                <a:solidFill>
                  <a:srgbClr val="0070C0"/>
                </a:solidFill>
              </a:rPr>
              <a:t>, </a:t>
            </a:r>
            <a:r>
              <a:rPr lang="en-US" sz="2000" dirty="0" smtClean="0">
                <a:solidFill>
                  <a:srgbClr val="0070C0"/>
                </a:solidFill>
              </a:rPr>
              <a:t>multi-religious</a:t>
            </a:r>
            <a:r>
              <a:rPr lang="en-US" sz="2000" dirty="0">
                <a:solidFill>
                  <a:srgbClr val="0070C0"/>
                </a:solidFill>
              </a:rPr>
              <a:t>), ecologically satisfying and spiritually satisfying – with no one left behind.</a:t>
            </a:r>
          </a:p>
          <a:p>
            <a:pPr marL="0" indent="0">
              <a:buNone/>
            </a:pPr>
            <a:r>
              <a:rPr lang="en-US" sz="2000" dirty="0">
                <a:solidFill>
                  <a:srgbClr val="FF0000"/>
                </a:solidFill>
              </a:rPr>
              <a:t>5. Process thought invites us to take these communities as our ideal and help build them, each in our way</a:t>
            </a:r>
            <a:r>
              <a:rPr lang="en-US" sz="2000" dirty="0" smtClean="0">
                <a:solidFill>
                  <a:srgbClr val="FF0000"/>
                </a:solidFill>
              </a:rPr>
              <a:t>.  While the pure ideal is a good one, meaningful approximations are the realistic possibilities.  Ecological Civilization is an asymptotic ideal.  We can grow closer to it or be far away from it; the key is to approximate it.  </a:t>
            </a:r>
            <a:endParaRPr lang="en-US" sz="2000" dirty="0">
              <a:solidFill>
                <a:srgbClr val="FF0000"/>
              </a:solidFill>
            </a:endParaRPr>
          </a:p>
          <a:p>
            <a:pPr marL="0" indent="0">
              <a:buNone/>
            </a:pPr>
            <a:r>
              <a:rPr lang="en-US" sz="2000" dirty="0">
                <a:solidFill>
                  <a:srgbClr val="00B050"/>
                </a:solidFill>
              </a:rPr>
              <a:t>6. We can do so as educators, poets, businesspersons, farmers, taxi drivers, and photographers.  The spirit that we give to our work, the attitude we take toward it, is essential to an ecological civilization.  Ecological civilization is more than a set of public policies.  It is a mindset, an attitude.  </a:t>
            </a:r>
            <a:endParaRPr lang="en-US" sz="2000" dirty="0" smtClean="0">
              <a:solidFill>
                <a:srgbClr val="00B050"/>
              </a:solidFill>
            </a:endParaRPr>
          </a:p>
          <a:p>
            <a:pPr marL="0" indent="0">
              <a:buNone/>
            </a:pPr>
            <a:r>
              <a:rPr lang="en-US" sz="2000" dirty="0" smtClean="0">
                <a:solidFill>
                  <a:srgbClr val="0070C0"/>
                </a:solidFill>
              </a:rPr>
              <a:t>7.  It </a:t>
            </a:r>
            <a:r>
              <a:rPr lang="en-US" sz="2000" dirty="0">
                <a:solidFill>
                  <a:srgbClr val="0070C0"/>
                </a:solidFill>
              </a:rPr>
              <a:t>begins with a recognition that we are part of a larger web of life, that every living being has value, and with a way of living.</a:t>
            </a:r>
          </a:p>
          <a:p>
            <a:endParaRPr lang="en-US" dirty="0"/>
          </a:p>
        </p:txBody>
      </p:sp>
    </p:spTree>
    <p:extLst>
      <p:ext uri="{BB962C8B-B14F-4D97-AF65-F5344CB8AC3E}">
        <p14:creationId xmlns:p14="http://schemas.microsoft.com/office/powerpoint/2010/main" val="684217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B050"/>
                </a:solidFill>
              </a:rPr>
              <a:t>Contents</a:t>
            </a:r>
            <a:endParaRPr lang="en-US" dirty="0">
              <a:solidFill>
                <a:srgbClr val="00B050"/>
              </a:solidFill>
            </a:endParaRPr>
          </a:p>
        </p:txBody>
      </p:sp>
      <p:sp>
        <p:nvSpPr>
          <p:cNvPr id="3" name="Content Placeholder 2"/>
          <p:cNvSpPr>
            <a:spLocks noGrp="1"/>
          </p:cNvSpPr>
          <p:nvPr>
            <p:ph idx="1"/>
          </p:nvPr>
        </p:nvSpPr>
        <p:spPr>
          <a:xfrm>
            <a:off x="1531375" y="1825625"/>
            <a:ext cx="4957916" cy="3778762"/>
          </a:xfrm>
        </p:spPr>
        <p:txBody>
          <a:bodyPr>
            <a:normAutofit/>
          </a:bodyPr>
          <a:lstStyle/>
          <a:p>
            <a:r>
              <a:rPr lang="en-US" sz="1600" b="1" dirty="0" smtClean="0">
                <a:latin typeface="+mj-lt"/>
              </a:rPr>
              <a:t>Paragraphs, Poems, and an Image </a:t>
            </a:r>
          </a:p>
          <a:p>
            <a:pPr lvl="1"/>
            <a:r>
              <a:rPr lang="en-US" sz="1200" dirty="0" smtClean="0">
                <a:latin typeface="+mj-lt"/>
              </a:rPr>
              <a:t>Two paragraphs </a:t>
            </a:r>
          </a:p>
          <a:p>
            <a:pPr lvl="1"/>
            <a:r>
              <a:rPr lang="en-US" sz="1200" dirty="0" smtClean="0">
                <a:latin typeface="+mj-lt"/>
              </a:rPr>
              <a:t>Collecting Light by Deborah Cooper</a:t>
            </a:r>
          </a:p>
          <a:p>
            <a:pPr lvl="1"/>
            <a:r>
              <a:rPr lang="en-US" sz="1200" dirty="0" smtClean="0">
                <a:latin typeface="+mj-lt"/>
              </a:rPr>
              <a:t>Kindness by Naomi </a:t>
            </a:r>
            <a:r>
              <a:rPr lang="en-US" sz="1200" dirty="0" err="1" smtClean="0">
                <a:latin typeface="+mj-lt"/>
              </a:rPr>
              <a:t>Shihab</a:t>
            </a:r>
            <a:r>
              <a:rPr lang="en-US" sz="1200" dirty="0" smtClean="0">
                <a:latin typeface="+mj-lt"/>
              </a:rPr>
              <a:t> Nye</a:t>
            </a:r>
          </a:p>
          <a:p>
            <a:r>
              <a:rPr lang="en-US" sz="1600" b="1" dirty="0" smtClean="0">
                <a:latin typeface="+mj-lt"/>
              </a:rPr>
              <a:t>Process Thought in Five Sentences</a:t>
            </a:r>
          </a:p>
          <a:p>
            <a:pPr lvl="1"/>
            <a:r>
              <a:rPr lang="en-US" sz="1400" dirty="0" smtClean="0">
                <a:latin typeface="+mj-lt"/>
              </a:rPr>
              <a:t>Chinese sentences</a:t>
            </a:r>
          </a:p>
          <a:p>
            <a:pPr lvl="1"/>
            <a:r>
              <a:rPr lang="en-US" sz="1600" dirty="0" smtClean="0">
                <a:latin typeface="+mj-lt"/>
              </a:rPr>
              <a:t>English sentences</a:t>
            </a:r>
            <a:endParaRPr lang="en-US" sz="1100" dirty="0" smtClean="0">
              <a:latin typeface="+mj-lt"/>
            </a:endParaRPr>
          </a:p>
          <a:p>
            <a:r>
              <a:rPr lang="en-US" sz="1600" b="1" dirty="0" smtClean="0">
                <a:latin typeface="+mj-lt"/>
              </a:rPr>
              <a:t>Why are People Attracted to Process Thought?</a:t>
            </a:r>
          </a:p>
          <a:p>
            <a:pPr lvl="1"/>
            <a:r>
              <a:rPr lang="en-US" sz="1600" dirty="0" smtClean="0">
                <a:latin typeface="+mj-lt"/>
              </a:rPr>
              <a:t>A worldview </a:t>
            </a:r>
          </a:p>
          <a:p>
            <a:pPr lvl="1"/>
            <a:r>
              <a:rPr lang="en-US" sz="1600" dirty="0">
                <a:latin typeface="+mj-lt"/>
              </a:rPr>
              <a:t>A</a:t>
            </a:r>
            <a:r>
              <a:rPr lang="en-US" sz="1600" dirty="0" smtClean="0">
                <a:latin typeface="+mj-lt"/>
              </a:rPr>
              <a:t> way of living</a:t>
            </a:r>
          </a:p>
          <a:p>
            <a:pPr lvl="1"/>
            <a:r>
              <a:rPr lang="en-US" sz="1600" dirty="0">
                <a:latin typeface="+mj-lt"/>
              </a:rPr>
              <a:t>A</a:t>
            </a:r>
            <a:r>
              <a:rPr lang="en-US" sz="1600" dirty="0" smtClean="0">
                <a:latin typeface="+mj-lt"/>
              </a:rPr>
              <a:t> social hope</a:t>
            </a:r>
          </a:p>
          <a:p>
            <a:endParaRPr lang="en-US" sz="1200" dirty="0" smtClean="0">
              <a:latin typeface="+mj-lt"/>
            </a:endParaRPr>
          </a:p>
          <a:p>
            <a:pPr marL="0" indent="0">
              <a:buNone/>
            </a:pPr>
            <a:endParaRPr lang="en-US" dirty="0"/>
          </a:p>
        </p:txBody>
      </p:sp>
      <p:sp>
        <p:nvSpPr>
          <p:cNvPr id="4" name="TextBox 3"/>
          <p:cNvSpPr txBox="1"/>
          <p:nvPr/>
        </p:nvSpPr>
        <p:spPr>
          <a:xfrm>
            <a:off x="6489292" y="1690688"/>
            <a:ext cx="5132436" cy="3539430"/>
          </a:xfrm>
          <a:prstGeom prst="rect">
            <a:avLst/>
          </a:prstGeom>
          <a:noFill/>
        </p:spPr>
        <p:txBody>
          <a:bodyPr wrap="square" rtlCol="0">
            <a:spAutoFit/>
          </a:bodyPr>
          <a:lstStyle/>
          <a:p>
            <a:pPr marL="285750" indent="-285750">
              <a:buFont typeface="Arial" panose="020B0604020202020204" pitchFamily="34" charset="0"/>
              <a:buChar char="•"/>
            </a:pPr>
            <a:r>
              <a:rPr lang="en-US" sz="1600" b="1" dirty="0"/>
              <a:t>What is an Ecological Civilization?</a:t>
            </a:r>
          </a:p>
          <a:p>
            <a:pPr marL="742950" lvl="1" indent="-285750">
              <a:buFont typeface="Arial" panose="020B0604020202020204" pitchFamily="34" charset="0"/>
              <a:buChar char="•"/>
            </a:pPr>
            <a:r>
              <a:rPr lang="en-US" sz="1600" dirty="0"/>
              <a:t>Not just society in which people love “nature”</a:t>
            </a:r>
          </a:p>
          <a:p>
            <a:pPr marL="742950" lvl="1" indent="-285750">
              <a:buFont typeface="Arial" panose="020B0604020202020204" pitchFamily="34" charset="0"/>
              <a:buChar char="•"/>
            </a:pPr>
            <a:r>
              <a:rPr lang="en-US" sz="1600" dirty="0"/>
              <a:t>A society that is good for humans and good for the earth: integral or holistic </a:t>
            </a:r>
            <a:r>
              <a:rPr lang="en-US" sz="1600" dirty="0" smtClean="0"/>
              <a:t>ecology</a:t>
            </a:r>
          </a:p>
          <a:p>
            <a:pPr lvl="1"/>
            <a:endParaRPr lang="en-US" sz="1600" dirty="0"/>
          </a:p>
          <a:p>
            <a:pPr marL="285750" indent="-285750">
              <a:buFont typeface="Arial" panose="020B0604020202020204" pitchFamily="34" charset="0"/>
              <a:buChar char="•"/>
            </a:pPr>
            <a:r>
              <a:rPr lang="en-US" sz="1600" b="1" dirty="0"/>
              <a:t>What is the Process “Way of Living”?</a:t>
            </a:r>
          </a:p>
          <a:p>
            <a:pPr marL="742950" lvl="1" indent="-285750">
              <a:buFont typeface="Arial" panose="020B0604020202020204" pitchFamily="34" charset="0"/>
              <a:buChar char="•"/>
            </a:pPr>
            <a:r>
              <a:rPr lang="en-US" sz="1600" dirty="0"/>
              <a:t>An Eightfold Path </a:t>
            </a:r>
            <a:endParaRPr lang="en-US" sz="1600" dirty="0" smtClean="0"/>
          </a:p>
          <a:p>
            <a:pPr marL="742950" lvl="1" indent="-285750">
              <a:buFont typeface="Arial" panose="020B0604020202020204" pitchFamily="34" charset="0"/>
              <a:buChar char="•"/>
            </a:pPr>
            <a:r>
              <a:rPr lang="en-US" sz="1600" dirty="0" smtClean="0"/>
              <a:t>Becoming a  </a:t>
            </a:r>
            <a:r>
              <a:rPr lang="en-US" sz="1600" dirty="0"/>
              <a:t>Wide </a:t>
            </a:r>
            <a:r>
              <a:rPr lang="en-US" sz="1600" dirty="0" smtClean="0"/>
              <a:t>Self</a:t>
            </a:r>
          </a:p>
          <a:p>
            <a:pPr lvl="1"/>
            <a:endParaRPr lang="en-US" sz="1600" dirty="0"/>
          </a:p>
          <a:p>
            <a:pPr marL="285750" indent="-285750">
              <a:buFont typeface="Arial" panose="020B0604020202020204" pitchFamily="34" charset="0"/>
              <a:buChar char="•"/>
            </a:pPr>
            <a:r>
              <a:rPr lang="en-US" sz="1600" b="1" dirty="0" smtClean="0"/>
              <a:t>Education for Beauty </a:t>
            </a:r>
            <a:r>
              <a:rPr lang="en-US" sz="1600" b="1" dirty="0"/>
              <a:t>in Ecological Civilization</a:t>
            </a:r>
          </a:p>
          <a:p>
            <a:pPr marL="742950" lvl="1" indent="-285750">
              <a:buFont typeface="Arial" panose="020B0604020202020204" pitchFamily="34" charset="0"/>
              <a:buChar char="•"/>
            </a:pPr>
            <a:r>
              <a:rPr lang="en-US" sz="1600" dirty="0"/>
              <a:t>Compassion Education</a:t>
            </a:r>
          </a:p>
          <a:p>
            <a:pPr marL="742950" lvl="1" indent="-285750">
              <a:buFont typeface="Arial" panose="020B0604020202020204" pitchFamily="34" charset="0"/>
              <a:buChar char="•"/>
            </a:pPr>
            <a:r>
              <a:rPr lang="en-US" sz="1600" dirty="0"/>
              <a:t>Emotional education</a:t>
            </a:r>
          </a:p>
          <a:p>
            <a:pPr marL="742950" lvl="1" indent="-285750">
              <a:buFont typeface="Arial" panose="020B0604020202020204" pitchFamily="34" charset="0"/>
              <a:buChar char="•"/>
            </a:pPr>
            <a:r>
              <a:rPr lang="en-US" sz="1600" dirty="0"/>
              <a:t>Environmental Appreciation</a:t>
            </a:r>
          </a:p>
          <a:p>
            <a:pPr marL="742950" lvl="1" indent="-285750">
              <a:buFont typeface="Arial" panose="020B0604020202020204" pitchFamily="34" charset="0"/>
              <a:buChar char="•"/>
            </a:pPr>
            <a:r>
              <a:rPr lang="en-US" sz="1600" dirty="0"/>
              <a:t>Family life education</a:t>
            </a:r>
          </a:p>
        </p:txBody>
      </p:sp>
    </p:spTree>
    <p:extLst>
      <p:ext uri="{BB962C8B-B14F-4D97-AF65-F5344CB8AC3E}">
        <p14:creationId xmlns:p14="http://schemas.microsoft.com/office/powerpoint/2010/main" val="32553603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solidFill>
                  <a:srgbClr val="00B050"/>
                </a:solidFill>
              </a:rPr>
              <a:t>What is</a:t>
            </a:r>
            <a:r>
              <a:rPr lang="en-US" dirty="0">
                <a:solidFill>
                  <a:srgbClr val="00B050"/>
                </a:solidFill>
              </a:rPr>
              <a:t> </a:t>
            </a:r>
            <a:r>
              <a:rPr lang="en-US" dirty="0" smtClean="0">
                <a:solidFill>
                  <a:srgbClr val="00B050"/>
                </a:solidFill>
              </a:rPr>
              <a:t>the Process Way of Living?</a:t>
            </a:r>
            <a:endParaRPr lang="en-US" i="1" dirty="0">
              <a:solidFill>
                <a:srgbClr val="00B050"/>
              </a:solidFill>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28144" y="1825625"/>
            <a:ext cx="7735712" cy="4351338"/>
          </a:xfrm>
        </p:spPr>
      </p:pic>
    </p:spTree>
    <p:extLst>
      <p:ext uri="{BB962C8B-B14F-4D97-AF65-F5344CB8AC3E}">
        <p14:creationId xmlns:p14="http://schemas.microsoft.com/office/powerpoint/2010/main" val="10075864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50"/>
                </a:solidFill>
              </a:rPr>
              <a:t>Approaching the Issue, </a:t>
            </a:r>
            <a:br>
              <a:rPr lang="en-US" dirty="0" smtClean="0">
                <a:solidFill>
                  <a:srgbClr val="00B050"/>
                </a:solidFill>
              </a:rPr>
            </a:br>
            <a:r>
              <a:rPr lang="en-US" dirty="0" smtClean="0">
                <a:solidFill>
                  <a:srgbClr val="00B050"/>
                </a:solidFill>
              </a:rPr>
              <a:t>a Question from a College Student…</a:t>
            </a:r>
            <a:endParaRPr lang="en-US" dirty="0">
              <a:solidFill>
                <a:srgbClr val="00B050"/>
              </a:solidFill>
            </a:endParaRPr>
          </a:p>
        </p:txBody>
      </p:sp>
      <p:sp>
        <p:nvSpPr>
          <p:cNvPr id="3" name="Content Placeholder 2"/>
          <p:cNvSpPr>
            <a:spLocks noGrp="1"/>
          </p:cNvSpPr>
          <p:nvPr>
            <p:ph idx="1"/>
          </p:nvPr>
        </p:nvSpPr>
        <p:spPr/>
        <p:txBody>
          <a:bodyPr>
            <a:normAutofit fontScale="92500" lnSpcReduction="20000"/>
          </a:bodyPr>
          <a:lstStyle/>
          <a:p>
            <a:endParaRPr lang="en-US" dirty="0" smtClean="0"/>
          </a:p>
          <a:p>
            <a:r>
              <a:rPr lang="en-US" dirty="0" smtClean="0"/>
              <a:t>Question from Buddhist Student: “Is it just a philosophy? Or is it also a way of living?”</a:t>
            </a:r>
          </a:p>
          <a:p>
            <a:endParaRPr lang="en-US" dirty="0"/>
          </a:p>
          <a:p>
            <a:r>
              <a:rPr lang="en-US" dirty="0" smtClean="0"/>
              <a:t>Teacher: “It is a way of living as well as a philosophy.  They call it “constructive postmodernism” in China.”</a:t>
            </a:r>
          </a:p>
          <a:p>
            <a:endParaRPr lang="en-US" dirty="0"/>
          </a:p>
          <a:p>
            <a:r>
              <a:rPr lang="en-US" dirty="0" smtClean="0"/>
              <a:t>Student: “What is this way like?”</a:t>
            </a:r>
          </a:p>
          <a:p>
            <a:endParaRPr lang="en-US" dirty="0"/>
          </a:p>
          <a:p>
            <a:r>
              <a:rPr lang="en-US" dirty="0" smtClean="0"/>
              <a:t>Teacher: “I’ll try to explain it on the analogy of the Eightfold Path of Buddhism.  I’ll call it the Eightfold Path of Process Philosophy.</a:t>
            </a:r>
            <a:endParaRPr lang="en-US" dirty="0"/>
          </a:p>
        </p:txBody>
      </p:sp>
    </p:spTree>
    <p:extLst>
      <p:ext uri="{BB962C8B-B14F-4D97-AF65-F5344CB8AC3E}">
        <p14:creationId xmlns:p14="http://schemas.microsoft.com/office/powerpoint/2010/main" val="28154413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Eightfold Path of Buddhism</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73275" y="1825625"/>
            <a:ext cx="6245449" cy="4351338"/>
          </a:xfrm>
        </p:spPr>
      </p:pic>
    </p:spTree>
    <p:extLst>
      <p:ext uri="{BB962C8B-B14F-4D97-AF65-F5344CB8AC3E}">
        <p14:creationId xmlns:p14="http://schemas.microsoft.com/office/powerpoint/2010/main" val="131587006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solidFill>
                  <a:srgbClr val="00B050"/>
                </a:solidFill>
              </a:rPr>
              <a:t>The Eightfold Path of Process</a:t>
            </a:r>
            <a:endParaRPr lang="en-US" i="1" dirty="0">
              <a:solidFill>
                <a:srgbClr val="00B050"/>
              </a:solidFill>
            </a:endParaRPr>
          </a:p>
        </p:txBody>
      </p:sp>
      <p:sp>
        <p:nvSpPr>
          <p:cNvPr id="3" name="Content Placeholder 2"/>
          <p:cNvSpPr>
            <a:spLocks noGrp="1"/>
          </p:cNvSpPr>
          <p:nvPr>
            <p:ph idx="1"/>
          </p:nvPr>
        </p:nvSpPr>
        <p:spPr>
          <a:xfrm>
            <a:off x="838200" y="1825624"/>
            <a:ext cx="4592782" cy="4589031"/>
          </a:xfrm>
        </p:spPr>
        <p:txBody>
          <a:bodyPr>
            <a:normAutofit fontScale="77500" lnSpcReduction="20000"/>
          </a:bodyPr>
          <a:lstStyle/>
          <a:p>
            <a:r>
              <a:rPr lang="en-US" sz="2600" dirty="0" smtClean="0">
                <a:solidFill>
                  <a:srgbClr val="0070C0"/>
                </a:solidFill>
              </a:rPr>
              <a:t>Collecting </a:t>
            </a:r>
            <a:r>
              <a:rPr lang="en-US" sz="2600" dirty="0">
                <a:solidFill>
                  <a:srgbClr val="0070C0"/>
                </a:solidFill>
              </a:rPr>
              <a:t>Scraps of </a:t>
            </a:r>
            <a:r>
              <a:rPr lang="en-US" sz="2600" dirty="0" smtClean="0">
                <a:solidFill>
                  <a:srgbClr val="0070C0"/>
                </a:solidFill>
              </a:rPr>
              <a:t>Light</a:t>
            </a:r>
            <a:endParaRPr lang="en-US" sz="2600" dirty="0">
              <a:solidFill>
                <a:srgbClr val="0070C0"/>
              </a:solidFill>
            </a:endParaRPr>
          </a:p>
          <a:p>
            <a:pPr lvl="1"/>
            <a:r>
              <a:rPr lang="en-US" dirty="0"/>
              <a:t>Deborah Cooper’s </a:t>
            </a:r>
            <a:r>
              <a:rPr lang="en-US" dirty="0" smtClean="0"/>
              <a:t>Poem (above)</a:t>
            </a:r>
            <a:endParaRPr lang="en-US" b="1" dirty="0" smtClean="0"/>
          </a:p>
          <a:p>
            <a:r>
              <a:rPr lang="en-US" sz="2600" dirty="0" smtClean="0">
                <a:solidFill>
                  <a:srgbClr val="0070C0"/>
                </a:solidFill>
              </a:rPr>
              <a:t>Being Present to Each Day</a:t>
            </a:r>
          </a:p>
          <a:p>
            <a:pPr lvl="1"/>
            <a:r>
              <a:rPr lang="en-US" dirty="0" smtClean="0"/>
              <a:t>David </a:t>
            </a:r>
            <a:r>
              <a:rPr lang="en-US" dirty="0" err="1" smtClean="0"/>
              <a:t>Steindl-Rast</a:t>
            </a:r>
            <a:r>
              <a:rPr lang="en-US" dirty="0" smtClean="0"/>
              <a:t> Video: today is the only time you will have “today.”</a:t>
            </a:r>
          </a:p>
          <a:p>
            <a:r>
              <a:rPr lang="en-US" sz="2600" dirty="0" smtClean="0">
                <a:solidFill>
                  <a:srgbClr val="0070C0"/>
                </a:solidFill>
              </a:rPr>
              <a:t>Living with Respect for People, Animals, and the Earth</a:t>
            </a:r>
            <a:endParaRPr lang="en-US" sz="2600" dirty="0">
              <a:solidFill>
                <a:srgbClr val="0070C0"/>
              </a:solidFill>
            </a:endParaRPr>
          </a:p>
          <a:p>
            <a:pPr lvl="1"/>
            <a:r>
              <a:rPr lang="en-US" dirty="0" smtClean="0"/>
              <a:t>Jane Goodall’s Prayer</a:t>
            </a:r>
          </a:p>
          <a:p>
            <a:pPr lvl="1"/>
            <a:r>
              <a:rPr lang="en-US" dirty="0" smtClean="0"/>
              <a:t>Naomi </a:t>
            </a:r>
            <a:r>
              <a:rPr lang="en-US" dirty="0" err="1" smtClean="0"/>
              <a:t>Shihab</a:t>
            </a:r>
            <a:r>
              <a:rPr lang="en-US" dirty="0" smtClean="0"/>
              <a:t> Nye’s poem “Kindness”</a:t>
            </a:r>
          </a:p>
          <a:p>
            <a:pPr lvl="1"/>
            <a:r>
              <a:rPr lang="en-US" dirty="0" smtClean="0"/>
              <a:t>Whitehead’s notion of Intrinsic Value</a:t>
            </a:r>
          </a:p>
          <a:p>
            <a:r>
              <a:rPr lang="en-US" sz="2600" dirty="0" smtClean="0">
                <a:solidFill>
                  <a:srgbClr val="0070C0"/>
                </a:solidFill>
              </a:rPr>
              <a:t>Appreciating Relationships</a:t>
            </a:r>
          </a:p>
          <a:p>
            <a:pPr lvl="1"/>
            <a:r>
              <a:rPr lang="en-US" dirty="0" smtClean="0"/>
              <a:t>Bob </a:t>
            </a:r>
            <a:r>
              <a:rPr lang="en-US" dirty="0" err="1" smtClean="0"/>
              <a:t>Mesle’s</a:t>
            </a:r>
            <a:r>
              <a:rPr lang="en-US" dirty="0" smtClean="0"/>
              <a:t> Recommendation to a Young Couple</a:t>
            </a:r>
          </a:p>
          <a:p>
            <a:pPr lvl="1"/>
            <a:r>
              <a:rPr lang="en-US" dirty="0" err="1" smtClean="0"/>
              <a:t>Zhihe</a:t>
            </a:r>
            <a:r>
              <a:rPr lang="en-US" dirty="0" smtClean="0"/>
              <a:t> Wang’s emphasis on Marriage and Love</a:t>
            </a:r>
          </a:p>
        </p:txBody>
      </p:sp>
      <p:sp>
        <p:nvSpPr>
          <p:cNvPr id="5" name="TextBox 4"/>
          <p:cNvSpPr txBox="1"/>
          <p:nvPr/>
        </p:nvSpPr>
        <p:spPr>
          <a:xfrm>
            <a:off x="5958349" y="1825625"/>
            <a:ext cx="5056016" cy="4093428"/>
          </a:xfrm>
          <a:prstGeom prst="rect">
            <a:avLst/>
          </a:prstGeom>
          <a:noFill/>
        </p:spPr>
        <p:txBody>
          <a:bodyPr wrap="square" rtlCol="0">
            <a:spAutoFit/>
          </a:bodyPr>
          <a:lstStyle/>
          <a:p>
            <a:pPr marL="285750" indent="-285750">
              <a:buFont typeface="Arial" panose="020B0604020202020204" pitchFamily="34" charset="0"/>
              <a:buChar char="•"/>
            </a:pPr>
            <a:r>
              <a:rPr lang="en-US" sz="2000" dirty="0">
                <a:solidFill>
                  <a:srgbClr val="0070C0"/>
                </a:solidFill>
              </a:rPr>
              <a:t>Growing into the Widest Self You can Be</a:t>
            </a:r>
          </a:p>
          <a:p>
            <a:pPr lvl="1"/>
            <a:r>
              <a:rPr lang="en-US" dirty="0"/>
              <a:t>Bernard </a:t>
            </a:r>
            <a:r>
              <a:rPr lang="en-US" dirty="0" err="1"/>
              <a:t>Loomer’s</a:t>
            </a:r>
            <a:r>
              <a:rPr lang="en-US" dirty="0"/>
              <a:t> </a:t>
            </a:r>
            <a:r>
              <a:rPr lang="en-US" dirty="0" smtClean="0"/>
              <a:t>image of the Wide Self </a:t>
            </a:r>
          </a:p>
          <a:p>
            <a:pPr lvl="1"/>
            <a:r>
              <a:rPr lang="en-US" dirty="0" smtClean="0"/>
              <a:t>John Cobb as example </a:t>
            </a:r>
            <a:endParaRPr lang="en-US" dirty="0"/>
          </a:p>
          <a:p>
            <a:pPr marL="285750" indent="-285750">
              <a:buFont typeface="Arial" panose="020B0604020202020204" pitchFamily="34" charset="0"/>
              <a:buChar char="•"/>
            </a:pPr>
            <a:r>
              <a:rPr lang="en-US" sz="2000" dirty="0">
                <a:solidFill>
                  <a:srgbClr val="0070C0"/>
                </a:solidFill>
              </a:rPr>
              <a:t>Being Kind to Your Body</a:t>
            </a:r>
          </a:p>
          <a:p>
            <a:pPr lvl="1"/>
            <a:r>
              <a:rPr lang="en-US" dirty="0"/>
              <a:t>Whitehead’s Notion of Experience in the Mode of Causal </a:t>
            </a:r>
            <a:r>
              <a:rPr lang="en-US" dirty="0" smtClean="0"/>
              <a:t>Efficacy; “</a:t>
            </a:r>
            <a:r>
              <a:rPr lang="en-US" dirty="0" err="1" smtClean="0"/>
              <a:t>Withness</a:t>
            </a:r>
            <a:r>
              <a:rPr lang="en-US" dirty="0" smtClean="0"/>
              <a:t> </a:t>
            </a:r>
            <a:r>
              <a:rPr lang="en-US" dirty="0"/>
              <a:t>of the Body”</a:t>
            </a:r>
          </a:p>
          <a:p>
            <a:pPr marL="285750" indent="-285750">
              <a:buFont typeface="Arial" panose="020B0604020202020204" pitchFamily="34" charset="0"/>
              <a:buChar char="•"/>
            </a:pPr>
            <a:r>
              <a:rPr lang="en-US" sz="2000" dirty="0">
                <a:solidFill>
                  <a:srgbClr val="0070C0"/>
                </a:solidFill>
              </a:rPr>
              <a:t>Trusting in the Availability of Fresh Possibilities</a:t>
            </a:r>
          </a:p>
          <a:p>
            <a:pPr lvl="1"/>
            <a:r>
              <a:rPr lang="en-US" dirty="0"/>
              <a:t>Whitehead’s Notion of God or Heaven as Source of Novel Possibilities</a:t>
            </a:r>
          </a:p>
          <a:p>
            <a:pPr marL="285750" indent="-285750">
              <a:buFont typeface="Arial" panose="020B0604020202020204" pitchFamily="34" charset="0"/>
              <a:buChar char="•"/>
            </a:pPr>
            <a:r>
              <a:rPr lang="en-US" dirty="0">
                <a:solidFill>
                  <a:srgbClr val="0070C0"/>
                </a:solidFill>
              </a:rPr>
              <a:t>Giving Yourself to Something more than </a:t>
            </a:r>
            <a:r>
              <a:rPr lang="en-US" dirty="0" smtClean="0">
                <a:solidFill>
                  <a:srgbClr val="0070C0"/>
                </a:solidFill>
              </a:rPr>
              <a:t>Yourself: A Community of Justice and Love</a:t>
            </a:r>
            <a:endParaRPr lang="en-US" dirty="0">
              <a:solidFill>
                <a:srgbClr val="0070C0"/>
              </a:solidFill>
            </a:endParaRPr>
          </a:p>
          <a:p>
            <a:pPr lvl="1"/>
            <a:r>
              <a:rPr lang="en-US" dirty="0"/>
              <a:t>Whitehead’s idea of Adventure/the idea of Ecological Civilization</a:t>
            </a:r>
          </a:p>
        </p:txBody>
      </p:sp>
    </p:spTree>
    <p:extLst>
      <p:ext uri="{BB962C8B-B14F-4D97-AF65-F5344CB8AC3E}">
        <p14:creationId xmlns:p14="http://schemas.microsoft.com/office/powerpoint/2010/main" val="402883995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Appreciating Relationships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6000" y="1570546"/>
            <a:ext cx="4087091" cy="2754717"/>
          </a:xfrm>
        </p:spPr>
      </p:pic>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9460" y="1682810"/>
            <a:ext cx="3795280" cy="2530187"/>
          </a:xfrm>
          <a:prstGeom prst="rect">
            <a:avLst/>
          </a:prstGeom>
        </p:spPr>
      </p:pic>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469448" y="4325263"/>
            <a:ext cx="1777164" cy="2369552"/>
          </a:xfrm>
          <a:prstGeom prst="rect">
            <a:avLst/>
          </a:prstGeom>
        </p:spPr>
      </p:pic>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0" y="4521168"/>
            <a:ext cx="3990109" cy="2173648"/>
          </a:xfrm>
          <a:prstGeom prst="rect">
            <a:avLst/>
          </a:prstGeom>
        </p:spPr>
      </p:pic>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71455" y="4325263"/>
            <a:ext cx="1814945" cy="2369552"/>
          </a:xfrm>
          <a:prstGeom prst="rect">
            <a:avLst/>
          </a:prstGeom>
        </p:spPr>
      </p:pic>
    </p:spTree>
    <p:extLst>
      <p:ext uri="{BB962C8B-B14F-4D97-AF65-F5344CB8AC3E}">
        <p14:creationId xmlns:p14="http://schemas.microsoft.com/office/powerpoint/2010/main" val="42212331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What is a Soul? </a:t>
            </a:r>
            <a:r>
              <a:rPr lang="en-US" dirty="0" smtClean="0"/>
              <a:t/>
            </a:r>
            <a:br>
              <a:rPr lang="en-US" dirty="0" smtClean="0"/>
            </a:br>
            <a:r>
              <a:rPr lang="en-US" sz="3600" dirty="0" smtClean="0"/>
              <a:t>C. Robert (Bob) Mesle</a:t>
            </a:r>
            <a:endParaRPr lang="en-US" dirty="0"/>
          </a:p>
        </p:txBody>
      </p:sp>
      <p:sp>
        <p:nvSpPr>
          <p:cNvPr id="3" name="Content Placeholder 2"/>
          <p:cNvSpPr>
            <a:spLocks noGrp="1"/>
          </p:cNvSpPr>
          <p:nvPr>
            <p:ph idx="1"/>
          </p:nvPr>
        </p:nvSpPr>
        <p:spPr/>
        <p:txBody>
          <a:bodyPr/>
          <a:lstStyle/>
          <a:p>
            <a:pPr marL="0" indent="0">
              <a:buNone/>
            </a:pPr>
            <a:r>
              <a:rPr lang="en-US" i="1" dirty="0"/>
              <a:t>"I am a philosopher, let me tell you a great secret of life—a soul is not a thing, it is not something which stands untouched by the events of your life.  Your soul is the river of your life; it is the cumulative flow of your experience.  But what do we experience?  The world. Each other.  So your soul is the cumulative flow of all of your relationships with everything and everyone around you.  In a different image, we weave ourselves out of the threads of our relationships with everyone around us." </a:t>
            </a:r>
            <a:r>
              <a:rPr lang="en-US" dirty="0" smtClean="0"/>
              <a:t/>
            </a:r>
            <a:br>
              <a:rPr lang="en-US" dirty="0" smtClean="0"/>
            </a:br>
            <a:r>
              <a:rPr lang="en-US" dirty="0" smtClean="0"/>
              <a:t/>
            </a:r>
            <a:br>
              <a:rPr lang="en-US" dirty="0" smtClean="0"/>
            </a:br>
            <a:r>
              <a:rPr lang="en-US" i="1" dirty="0"/>
              <a:t>- Robert Mesle, </a:t>
            </a:r>
            <a:r>
              <a:rPr lang="en-US" i="1" dirty="0">
                <a:hlinkClick r:id="rId2"/>
              </a:rPr>
              <a:t>A Soul is Not a Thing: A Process Relational Wedding </a:t>
            </a:r>
            <a:endParaRPr lang="en-US" dirty="0"/>
          </a:p>
        </p:txBody>
      </p:sp>
    </p:spTree>
    <p:extLst>
      <p:ext uri="{BB962C8B-B14F-4D97-AF65-F5344CB8AC3E}">
        <p14:creationId xmlns:p14="http://schemas.microsoft.com/office/powerpoint/2010/main" val="318681729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2702" y="952953"/>
            <a:ext cx="10515600" cy="1325563"/>
          </a:xfrm>
        </p:spPr>
        <p:txBody>
          <a:bodyPr>
            <a:normAutofit fontScale="90000"/>
          </a:bodyPr>
          <a:lstStyle/>
          <a:p>
            <a:pPr algn="ctr"/>
            <a:r>
              <a:rPr lang="en-US" b="1" dirty="0" smtClean="0"/>
              <a:t>Growing into the Widest Self</a:t>
            </a:r>
            <a:r>
              <a:rPr lang="en-US" b="1" dirty="0"/>
              <a:t> </a:t>
            </a:r>
            <a:r>
              <a:rPr lang="en-US" b="1" dirty="0" smtClean="0"/>
              <a:t>You Can Be</a:t>
            </a:r>
            <a:r>
              <a:rPr lang="en-US" dirty="0"/>
              <a:t/>
            </a:r>
            <a:br>
              <a:rPr lang="en-US" dirty="0"/>
            </a:br>
            <a:r>
              <a:rPr lang="en-US" sz="3600" i="1" dirty="0" smtClean="0"/>
              <a:t>open-minded, open-hearted, with integrity</a:t>
            </a:r>
            <a:r>
              <a:rPr lang="en-US" sz="4000" i="1" dirty="0" smtClean="0"/>
              <a:t/>
            </a:r>
            <a:br>
              <a:rPr lang="en-US" sz="4000" i="1" dirty="0" smtClean="0"/>
            </a:br>
            <a:r>
              <a:rPr lang="en-US" sz="3600" i="1" dirty="0" smtClean="0"/>
              <a:t>and a tolerance for enriching tensions</a:t>
            </a:r>
            <a:endParaRPr lang="en-US" sz="3600" i="1"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750594" y="2506662"/>
            <a:ext cx="2633880" cy="3952282"/>
          </a:xfrm>
        </p:spPr>
      </p:pic>
    </p:spTree>
    <p:extLst>
      <p:ext uri="{BB962C8B-B14F-4D97-AF65-F5344CB8AC3E}">
        <p14:creationId xmlns:p14="http://schemas.microsoft.com/office/powerpoint/2010/main" val="414726264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 Soul with Size</a:t>
            </a:r>
            <a:endParaRPr lang="en-US" dirty="0"/>
          </a:p>
        </p:txBody>
      </p:sp>
      <p:sp>
        <p:nvSpPr>
          <p:cNvPr id="3" name="Content Placeholder 2"/>
          <p:cNvSpPr>
            <a:spLocks noGrp="1"/>
          </p:cNvSpPr>
          <p:nvPr>
            <p:ph idx="1"/>
          </p:nvPr>
        </p:nvSpPr>
        <p:spPr/>
        <p:txBody>
          <a:bodyPr>
            <a:normAutofit fontScale="92500"/>
          </a:bodyPr>
          <a:lstStyle/>
          <a:p>
            <a:pPr marL="0" indent="0">
              <a:buNone/>
            </a:pPr>
            <a:r>
              <a:rPr lang="en-US" i="1" dirty="0" smtClean="0"/>
              <a:t>“By </a:t>
            </a:r>
            <a:r>
              <a:rPr lang="en-US" i="1" dirty="0"/>
              <a:t>S-I-Z-E I mean the stature of [your] soul, the range and depth of [your] love, [your] capacity for relationships.  I  mean the volume of life you can take into your being and still maintain your integrity and individuality, the intensity and variety of outlook you can entertain in the unity of your being without feeling defensive or insecure.  I mean the strength of your spirit to encourage others to become freer in the development of their diversity and uniqueness.  I mean the power to sustain more complex and enriching tensions.  I mean the magnanimity of concern to provide conditions that enable others to increase in stature</a:t>
            </a:r>
            <a:r>
              <a:rPr lang="en-US" i="1" dirty="0" smtClean="0"/>
              <a:t>.“</a:t>
            </a:r>
          </a:p>
          <a:p>
            <a:pPr marL="0" indent="0">
              <a:buNone/>
            </a:pPr>
            <a:endParaRPr lang="en-US" i="1" dirty="0"/>
          </a:p>
          <a:p>
            <a:pPr marL="0" indent="0">
              <a:buNone/>
            </a:pPr>
            <a:r>
              <a:rPr lang="en-US" i="1" dirty="0" smtClean="0"/>
              <a:t>-- Bernard </a:t>
            </a:r>
            <a:r>
              <a:rPr lang="en-US" i="1" dirty="0" err="1" smtClean="0"/>
              <a:t>Loomer</a:t>
            </a:r>
            <a:r>
              <a:rPr lang="en-US" i="1" dirty="0" smtClean="0"/>
              <a:t> </a:t>
            </a:r>
            <a:endParaRPr lang="en-US" dirty="0"/>
          </a:p>
        </p:txBody>
      </p:sp>
    </p:spTree>
    <p:extLst>
      <p:ext uri="{BB962C8B-B14F-4D97-AF65-F5344CB8AC3E}">
        <p14:creationId xmlns:p14="http://schemas.microsoft.com/office/powerpoint/2010/main" val="112620176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 Strong and Wide Soul (1)</a:t>
            </a:r>
            <a:br>
              <a:rPr lang="en-US" dirty="0" smtClean="0"/>
            </a:br>
            <a:r>
              <a:rPr lang="en-US" sz="3200" dirty="0" smtClean="0"/>
              <a:t>6 characteristics in </a:t>
            </a:r>
            <a:r>
              <a:rPr lang="en-US" sz="3200" dirty="0" err="1" smtClean="0"/>
              <a:t>Loomer’s</a:t>
            </a:r>
            <a:r>
              <a:rPr lang="en-US" sz="3200" dirty="0" smtClean="0"/>
              <a:t> Paragraph</a:t>
            </a:r>
            <a:endParaRPr lang="en-US" sz="3200" dirty="0"/>
          </a:p>
        </p:txBody>
      </p:sp>
      <p:sp>
        <p:nvSpPr>
          <p:cNvPr id="3" name="Content Placeholder 2"/>
          <p:cNvSpPr>
            <a:spLocks noGrp="1"/>
          </p:cNvSpPr>
          <p:nvPr>
            <p:ph idx="1"/>
          </p:nvPr>
        </p:nvSpPr>
        <p:spPr/>
        <p:txBody>
          <a:bodyPr/>
          <a:lstStyle/>
          <a:p>
            <a:pPr marL="0" indent="0">
              <a:buNone/>
            </a:pPr>
            <a:r>
              <a:rPr lang="en-US" dirty="0"/>
              <a:t>1.  </a:t>
            </a:r>
            <a:r>
              <a:rPr lang="en-US" b="1" dirty="0"/>
              <a:t>Capacity for Loving Relationships</a:t>
            </a:r>
            <a:r>
              <a:rPr lang="en-US" dirty="0"/>
              <a:t>: A </a:t>
            </a:r>
            <a:r>
              <a:rPr lang="en-US" dirty="0" smtClean="0"/>
              <a:t>wide </a:t>
            </a:r>
            <a:r>
              <a:rPr lang="en-US" dirty="0"/>
              <a:t>soul enjoys range and depth in its capacity for loving relationships, helping others to become freer in their diversity and uniqueness.  It is open-hearted.</a:t>
            </a:r>
            <a:r>
              <a:rPr lang="en-US" dirty="0" smtClean="0"/>
              <a:t/>
            </a:r>
            <a:br>
              <a:rPr lang="en-US" dirty="0" smtClean="0"/>
            </a:br>
            <a:r>
              <a:rPr lang="en-US" dirty="0" smtClean="0"/>
              <a:t/>
            </a:r>
            <a:br>
              <a:rPr lang="en-US" dirty="0" smtClean="0"/>
            </a:br>
            <a:r>
              <a:rPr lang="en-US" dirty="0"/>
              <a:t>2.  </a:t>
            </a:r>
            <a:r>
              <a:rPr lang="en-US" b="1" dirty="0"/>
              <a:t>Open-Mindedness</a:t>
            </a:r>
            <a:r>
              <a:rPr lang="en-US" dirty="0"/>
              <a:t>: A </a:t>
            </a:r>
            <a:r>
              <a:rPr lang="en-US" dirty="0" smtClean="0"/>
              <a:t>wide soul </a:t>
            </a:r>
            <a:r>
              <a:rPr lang="en-US" dirty="0"/>
              <a:t>can understand a variety of outlooks on life without feeling defensive and insecure.  It is open-minded.</a:t>
            </a:r>
            <a:r>
              <a:rPr lang="en-US" dirty="0" smtClean="0"/>
              <a:t/>
            </a:r>
            <a:br>
              <a:rPr lang="en-US" dirty="0" smtClean="0"/>
            </a:br>
            <a:r>
              <a:rPr lang="en-US" dirty="0" smtClean="0"/>
              <a:t/>
            </a:r>
            <a:br>
              <a:rPr lang="en-US" dirty="0" smtClean="0"/>
            </a:br>
            <a:r>
              <a:rPr lang="en-US" dirty="0"/>
              <a:t>3.  </a:t>
            </a:r>
            <a:r>
              <a:rPr lang="en-US" b="1" dirty="0"/>
              <a:t>Openness to Complexity:</a:t>
            </a:r>
            <a:r>
              <a:rPr lang="en-US" dirty="0"/>
              <a:t> A </a:t>
            </a:r>
            <a:r>
              <a:rPr lang="en-US" dirty="0" smtClean="0"/>
              <a:t>fat wide has </a:t>
            </a:r>
            <a:r>
              <a:rPr lang="en-US" dirty="0"/>
              <a:t>the power to sustain complex relationships and enriching tensions.  It does not lapse into either-or thinking but is inclined toward both-and thinking.</a:t>
            </a:r>
          </a:p>
        </p:txBody>
      </p:sp>
    </p:spTree>
    <p:extLst>
      <p:ext uri="{BB962C8B-B14F-4D97-AF65-F5344CB8AC3E}">
        <p14:creationId xmlns:p14="http://schemas.microsoft.com/office/powerpoint/2010/main" val="393559231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 Strong and Wide Soul (2)</a:t>
            </a:r>
            <a:endParaRPr lang="en-US" dirty="0"/>
          </a:p>
        </p:txBody>
      </p:sp>
      <p:sp>
        <p:nvSpPr>
          <p:cNvPr id="3" name="Content Placeholder 2"/>
          <p:cNvSpPr>
            <a:spLocks noGrp="1"/>
          </p:cNvSpPr>
          <p:nvPr>
            <p:ph idx="1"/>
          </p:nvPr>
        </p:nvSpPr>
        <p:spPr/>
        <p:txBody>
          <a:bodyPr/>
          <a:lstStyle/>
          <a:p>
            <a:pPr marL="0" indent="0">
              <a:buNone/>
            </a:pPr>
            <a:r>
              <a:rPr lang="en-US" b="0" i="0" u="none" strike="noStrike" dirty="0" smtClean="0">
                <a:solidFill>
                  <a:srgbClr val="666666"/>
                </a:solidFill>
                <a:effectLst/>
                <a:latin typeface="&amp;quot"/>
              </a:rPr>
              <a:t>4.  </a:t>
            </a:r>
            <a:r>
              <a:rPr lang="en-US" b="1" i="0" u="none" strike="noStrike" dirty="0" smtClean="0">
                <a:solidFill>
                  <a:srgbClr val="666666"/>
                </a:solidFill>
                <a:effectLst/>
                <a:latin typeface="&amp;quot"/>
              </a:rPr>
              <a:t>Tolerance for Enriching Tensions: </a:t>
            </a:r>
            <a:r>
              <a:rPr lang="en-US" b="0" i="0" u="none" strike="noStrike" dirty="0" smtClean="0">
                <a:solidFill>
                  <a:srgbClr val="666666"/>
                </a:solidFill>
                <a:effectLst/>
                <a:latin typeface="&amp;quot"/>
              </a:rPr>
              <a:t>A strong and wide soul can live with enriching tensions without being overwhelmed.  It does not flee from constructive conflict.</a:t>
            </a:r>
            <a:r>
              <a:rPr lang="en-US" dirty="0" smtClean="0"/>
              <a:t/>
            </a:r>
            <a:br>
              <a:rPr lang="en-US" dirty="0" smtClean="0"/>
            </a:br>
            <a:r>
              <a:rPr lang="en-US" dirty="0" smtClean="0"/>
              <a:t/>
            </a:r>
            <a:br>
              <a:rPr lang="en-US" dirty="0" smtClean="0"/>
            </a:br>
            <a:r>
              <a:rPr lang="en-US" b="0" i="0" u="none" strike="noStrike" dirty="0" smtClean="0">
                <a:solidFill>
                  <a:srgbClr val="666666"/>
                </a:solidFill>
                <a:effectLst/>
                <a:latin typeface="&amp;quot"/>
              </a:rPr>
              <a:t>5.  </a:t>
            </a:r>
            <a:r>
              <a:rPr lang="en-US" b="1" i="0" u="none" strike="noStrike" dirty="0" smtClean="0">
                <a:solidFill>
                  <a:srgbClr val="666666"/>
                </a:solidFill>
                <a:effectLst/>
                <a:latin typeface="&amp;quot"/>
              </a:rPr>
              <a:t>Personal Integrity:</a:t>
            </a:r>
            <a:r>
              <a:rPr lang="en-US" b="0" i="0" u="none" strike="noStrike" dirty="0" smtClean="0">
                <a:solidFill>
                  <a:srgbClr val="666666"/>
                </a:solidFill>
                <a:effectLst/>
                <a:latin typeface="&amp;quot"/>
              </a:rPr>
              <a:t> A strong and wide soul does all this while maintaining a sense of integrity.  It sticks to its principles and enjoys a sense of individual freedom.</a:t>
            </a:r>
            <a:r>
              <a:rPr lang="en-US" dirty="0" smtClean="0"/>
              <a:t/>
            </a:r>
            <a:br>
              <a:rPr lang="en-US" dirty="0" smtClean="0"/>
            </a:br>
            <a:r>
              <a:rPr lang="en-US" dirty="0" smtClean="0"/>
              <a:t/>
            </a:r>
            <a:br>
              <a:rPr lang="en-US" dirty="0" smtClean="0"/>
            </a:br>
            <a:r>
              <a:rPr lang="en-US" b="0" i="0" u="none" strike="noStrike" dirty="0" smtClean="0">
                <a:solidFill>
                  <a:srgbClr val="666666"/>
                </a:solidFill>
                <a:effectLst/>
                <a:latin typeface="&amp;quot"/>
              </a:rPr>
              <a:t>6.  </a:t>
            </a:r>
            <a:r>
              <a:rPr lang="en-US" b="1" i="0" u="none" strike="noStrike" dirty="0" smtClean="0">
                <a:solidFill>
                  <a:srgbClr val="666666"/>
                </a:solidFill>
                <a:effectLst/>
                <a:latin typeface="&amp;quot"/>
              </a:rPr>
              <a:t>Individuality: </a:t>
            </a:r>
            <a:r>
              <a:rPr lang="en-US" b="0" i="0" u="none" strike="noStrike" dirty="0" smtClean="0">
                <a:solidFill>
                  <a:srgbClr val="666666"/>
                </a:solidFill>
                <a:effectLst/>
                <a:latin typeface="&amp;quot"/>
              </a:rPr>
              <a:t>A </a:t>
            </a:r>
            <a:r>
              <a:rPr lang="en-US" dirty="0" smtClean="0">
                <a:solidFill>
                  <a:srgbClr val="666666"/>
                </a:solidFill>
                <a:latin typeface="&amp;quot"/>
              </a:rPr>
              <a:t>strong and wide </a:t>
            </a:r>
            <a:r>
              <a:rPr lang="en-US" b="0" i="0" u="none" strike="noStrike" dirty="0" smtClean="0">
                <a:solidFill>
                  <a:srgbClr val="666666"/>
                </a:solidFill>
                <a:effectLst/>
                <a:latin typeface="&amp;quot"/>
              </a:rPr>
              <a:t>does not lose its agency or self-creativity.  It celebrates diversity and delights in uniqueness, and it enjoys unique agency along the way.</a:t>
            </a:r>
            <a:endParaRPr lang="en-US" dirty="0" smtClean="0"/>
          </a:p>
          <a:p>
            <a:endParaRPr lang="en-US" dirty="0"/>
          </a:p>
        </p:txBody>
      </p:sp>
    </p:spTree>
    <p:extLst>
      <p:ext uri="{BB962C8B-B14F-4D97-AF65-F5344CB8AC3E}">
        <p14:creationId xmlns:p14="http://schemas.microsoft.com/office/powerpoint/2010/main" val="19862791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
            </a:r>
            <a:br>
              <a:rPr lang="en-US" dirty="0" smtClean="0"/>
            </a:br>
            <a:r>
              <a:rPr lang="en-US" dirty="0" smtClean="0"/>
              <a:t>Paragraphs, Poems, a Prayers,</a:t>
            </a:r>
            <a:br>
              <a:rPr lang="en-US" dirty="0" smtClean="0"/>
            </a:br>
            <a:r>
              <a:rPr lang="en-US" dirty="0" smtClean="0"/>
              <a:t> and an Image </a:t>
            </a:r>
            <a:br>
              <a:rPr lang="en-US" dirty="0" smtClean="0"/>
            </a:b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566219" y="1897191"/>
            <a:ext cx="7051668" cy="4459364"/>
          </a:xfrm>
        </p:spPr>
      </p:pic>
    </p:spTree>
    <p:extLst>
      <p:ext uri="{BB962C8B-B14F-4D97-AF65-F5344CB8AC3E}">
        <p14:creationId xmlns:p14="http://schemas.microsoft.com/office/powerpoint/2010/main" val="33165011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600" b="1" dirty="0" smtClean="0"/>
              <a:t/>
            </a:r>
            <a:br>
              <a:rPr lang="en-US" sz="3600" b="1" dirty="0" smtClean="0"/>
            </a:br>
            <a:r>
              <a:rPr lang="en-US" sz="3600" b="1" dirty="0"/>
              <a:t/>
            </a:r>
            <a:br>
              <a:rPr lang="en-US" sz="3600" b="1" dirty="0"/>
            </a:br>
            <a:r>
              <a:rPr lang="en-US" sz="3600" b="1" dirty="0" smtClean="0"/>
              <a:t>Living </a:t>
            </a:r>
            <a:r>
              <a:rPr lang="en-US" sz="3600" b="1" dirty="0"/>
              <a:t>with Respect for </a:t>
            </a:r>
            <a:r>
              <a:rPr lang="en-US" sz="3600" b="1" dirty="0" smtClean="0"/>
              <a:t>People,</a:t>
            </a:r>
            <a:r>
              <a:rPr lang="en-US" sz="3600" b="1" dirty="0"/>
              <a:t> </a:t>
            </a:r>
            <a:r>
              <a:rPr lang="en-US" sz="3600" b="1" dirty="0" smtClean="0"/>
              <a:t>Animals</a:t>
            </a:r>
            <a:r>
              <a:rPr lang="en-US" sz="3600" b="1" dirty="0"/>
              <a:t>, and the </a:t>
            </a:r>
            <a:r>
              <a:rPr lang="en-US" sz="3600" b="1" dirty="0" smtClean="0"/>
              <a:t>Earth</a:t>
            </a:r>
            <a:r>
              <a:rPr lang="en-US" b="1" dirty="0" smtClean="0"/>
              <a:t/>
            </a:r>
            <a:br>
              <a:rPr lang="en-US" b="1" dirty="0" smtClean="0"/>
            </a:br>
            <a:r>
              <a:rPr lang="en-US" sz="3100" b="1" dirty="0" smtClean="0"/>
              <a:t>see Jane Goodall’s Prayer (next slide)</a:t>
            </a:r>
            <a:r>
              <a:rPr lang="en-US" b="1" dirty="0" smtClean="0"/>
              <a:t/>
            </a:r>
            <a:br>
              <a:rPr lang="en-US" b="1" dirty="0" smtClean="0"/>
            </a:b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98971" y="1825625"/>
            <a:ext cx="5794058" cy="4351338"/>
          </a:xfrm>
        </p:spPr>
      </p:pic>
    </p:spTree>
    <p:extLst>
      <p:ext uri="{BB962C8B-B14F-4D97-AF65-F5344CB8AC3E}">
        <p14:creationId xmlns:p14="http://schemas.microsoft.com/office/powerpoint/2010/main" val="108012056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Jane Goodall’s Prayer For Peace</a:t>
            </a:r>
            <a:br>
              <a:rPr lang="en-US" dirty="0" smtClean="0"/>
            </a:br>
            <a:r>
              <a:rPr lang="en-US" sz="3100" i="1" dirty="0" smtClean="0"/>
              <a:t>respect for people, animals, and the earth</a:t>
            </a:r>
            <a:endParaRPr lang="en-US" sz="3100" i="1" dirty="0"/>
          </a:p>
        </p:txBody>
      </p:sp>
      <p:sp>
        <p:nvSpPr>
          <p:cNvPr id="3" name="Content Placeholder 2"/>
          <p:cNvSpPr>
            <a:spLocks noGrp="1"/>
          </p:cNvSpPr>
          <p:nvPr>
            <p:ph idx="1"/>
          </p:nvPr>
        </p:nvSpPr>
        <p:spPr>
          <a:xfrm>
            <a:off x="838200" y="1825625"/>
            <a:ext cx="5465618" cy="4351338"/>
          </a:xfrm>
        </p:spPr>
        <p:txBody>
          <a:bodyPr>
            <a:noAutofit/>
          </a:bodyPr>
          <a:lstStyle/>
          <a:p>
            <a:pPr fontAlgn="base"/>
            <a:r>
              <a:rPr lang="en-US" sz="1200" dirty="0"/>
              <a:t>We pray to the great Spiritual Power in which</a:t>
            </a:r>
            <a:br>
              <a:rPr lang="en-US" sz="1200" dirty="0"/>
            </a:br>
            <a:r>
              <a:rPr lang="en-US" sz="1200" dirty="0"/>
              <a:t>we live and move and have our being.</a:t>
            </a:r>
            <a:br>
              <a:rPr lang="en-US" sz="1200" dirty="0"/>
            </a:br>
            <a:r>
              <a:rPr lang="en-US" sz="1200" dirty="0"/>
              <a:t>We pray that we may at all times</a:t>
            </a:r>
            <a:br>
              <a:rPr lang="en-US" sz="1200" dirty="0"/>
            </a:br>
            <a:r>
              <a:rPr lang="en-US" sz="1200" dirty="0"/>
              <a:t>keep our minds open to new ideas and shun dogma;</a:t>
            </a:r>
            <a:br>
              <a:rPr lang="en-US" sz="1200" dirty="0"/>
            </a:br>
            <a:r>
              <a:rPr lang="en-US" sz="1200" dirty="0"/>
              <a:t>that we may grow in our understanding of the nature of all living beings</a:t>
            </a:r>
            <a:br>
              <a:rPr lang="en-US" sz="1200" dirty="0"/>
            </a:br>
            <a:r>
              <a:rPr lang="en-US" sz="1200" dirty="0"/>
              <a:t>and our connectedness with the natural world;</a:t>
            </a:r>
            <a:br>
              <a:rPr lang="en-US" sz="1200" dirty="0"/>
            </a:br>
            <a:r>
              <a:rPr lang="en-US" sz="1200" dirty="0"/>
              <a:t>that we may become ever more filled with</a:t>
            </a:r>
            <a:br>
              <a:rPr lang="en-US" sz="1200" dirty="0"/>
            </a:br>
            <a:r>
              <a:rPr lang="en-US" sz="1200" dirty="0"/>
              <a:t>generosity of spirit and true compassion and love for all life;</a:t>
            </a:r>
            <a:br>
              <a:rPr lang="en-US" sz="1200" dirty="0"/>
            </a:br>
            <a:r>
              <a:rPr lang="en-US" sz="1200" dirty="0"/>
              <a:t>that we may strive to heal the hurts that we have inflicted on nature</a:t>
            </a:r>
            <a:br>
              <a:rPr lang="en-US" sz="1200" dirty="0"/>
            </a:br>
            <a:r>
              <a:rPr lang="en-US" sz="1200" dirty="0"/>
              <a:t>and control our greed for material things, knowing that</a:t>
            </a:r>
            <a:br>
              <a:rPr lang="en-US" sz="1200" dirty="0"/>
            </a:br>
            <a:r>
              <a:rPr lang="en-US" sz="1200" dirty="0"/>
              <a:t>our actions are harming our natural world and the future of our children;</a:t>
            </a:r>
            <a:br>
              <a:rPr lang="en-US" sz="1200" dirty="0"/>
            </a:br>
            <a:r>
              <a:rPr lang="en-US" sz="1200" dirty="0"/>
              <a:t>that we may value each and every human being</a:t>
            </a:r>
            <a:br>
              <a:rPr lang="en-US" sz="1200" dirty="0"/>
            </a:br>
            <a:r>
              <a:rPr lang="en-US" sz="1200" dirty="0"/>
              <a:t>for who he is, for who she is,</a:t>
            </a:r>
            <a:br>
              <a:rPr lang="en-US" sz="1200" dirty="0"/>
            </a:br>
            <a:r>
              <a:rPr lang="en-US" sz="1200" dirty="0"/>
              <a:t>reaching to the spirit that is within,</a:t>
            </a:r>
            <a:br>
              <a:rPr lang="en-US" sz="1200" dirty="0"/>
            </a:br>
            <a:r>
              <a:rPr lang="en-US" sz="1200" dirty="0"/>
              <a:t>knowing the power of each individual to change the world.</a:t>
            </a:r>
          </a:p>
          <a:p>
            <a:pPr fontAlgn="base"/>
            <a:r>
              <a:rPr lang="en-US" sz="1200" dirty="0"/>
              <a:t>We pray for social justice,</a:t>
            </a:r>
            <a:br>
              <a:rPr lang="en-US" sz="1200" dirty="0"/>
            </a:br>
            <a:r>
              <a:rPr lang="en-US" sz="1200" dirty="0"/>
              <a:t>for the alleviation of the crippling poverty</a:t>
            </a:r>
            <a:br>
              <a:rPr lang="en-US" sz="1200" dirty="0"/>
            </a:br>
            <a:r>
              <a:rPr lang="en-US" sz="1200" dirty="0"/>
              <a:t>that condemns millions of people around the world</a:t>
            </a:r>
            <a:br>
              <a:rPr lang="en-US" sz="1200" dirty="0"/>
            </a:br>
            <a:r>
              <a:rPr lang="en-US" sz="1200" dirty="0"/>
              <a:t>to lives of misery – hungry, sick, and utterly without hope.</a:t>
            </a:r>
            <a:br>
              <a:rPr lang="en-US" sz="1200" dirty="0"/>
            </a:br>
            <a:r>
              <a:rPr lang="en-US" sz="1200" dirty="0"/>
              <a:t>We pray for the children who are starving,</a:t>
            </a:r>
            <a:br>
              <a:rPr lang="en-US" sz="1200" dirty="0"/>
            </a:br>
            <a:r>
              <a:rPr lang="en-US" sz="1200" dirty="0"/>
              <a:t>who are condemned to homelessness, slave labor, and prostitution,</a:t>
            </a:r>
            <a:br>
              <a:rPr lang="en-US" sz="1200" dirty="0"/>
            </a:br>
            <a:r>
              <a:rPr lang="en-US" sz="1200" dirty="0"/>
              <a:t>and especially for those forced to fight, to kill and torture</a:t>
            </a:r>
            <a:br>
              <a:rPr lang="en-US" sz="1200" dirty="0"/>
            </a:br>
            <a:r>
              <a:rPr lang="en-US" sz="1200" dirty="0"/>
              <a:t>even members of their own family.</a:t>
            </a:r>
            <a:br>
              <a:rPr lang="en-US" sz="1200" dirty="0"/>
            </a:br>
            <a:r>
              <a:rPr lang="en-US" sz="1200" dirty="0"/>
              <a:t>We pray for the victims of violence and war,</a:t>
            </a:r>
            <a:br>
              <a:rPr lang="en-US" sz="1200" dirty="0"/>
            </a:br>
            <a:r>
              <a:rPr lang="en-US" sz="1200" dirty="0"/>
              <a:t>for those wounded in body and for those wounded in mind.</a:t>
            </a:r>
            <a:br>
              <a:rPr lang="en-US" sz="1200" dirty="0"/>
            </a:br>
            <a:r>
              <a:rPr lang="en-US" sz="1200" dirty="0"/>
              <a:t>We pray for the multitudes of refugees, forced from their homes to alien places</a:t>
            </a:r>
            <a:br>
              <a:rPr lang="en-US" sz="1200" dirty="0"/>
            </a:br>
            <a:r>
              <a:rPr lang="en-US" sz="1200" dirty="0"/>
              <a:t>through war or through the utter destruction of their environment.</a:t>
            </a:r>
          </a:p>
          <a:p>
            <a:pPr fontAlgn="base"/>
            <a:r>
              <a:rPr lang="en-US" sz="1200" dirty="0" smtClean="0"/>
              <a:t>.</a:t>
            </a:r>
            <a:endParaRPr lang="en-US" sz="1200" dirty="0"/>
          </a:p>
        </p:txBody>
      </p:sp>
      <p:sp>
        <p:nvSpPr>
          <p:cNvPr id="4" name="TextBox 3"/>
          <p:cNvSpPr txBox="1"/>
          <p:nvPr/>
        </p:nvSpPr>
        <p:spPr>
          <a:xfrm>
            <a:off x="6761018" y="1828800"/>
            <a:ext cx="4696691" cy="4339650"/>
          </a:xfrm>
          <a:prstGeom prst="rect">
            <a:avLst/>
          </a:prstGeom>
          <a:noFill/>
        </p:spPr>
        <p:txBody>
          <a:bodyPr wrap="square" rtlCol="0">
            <a:spAutoFit/>
          </a:bodyPr>
          <a:lstStyle/>
          <a:p>
            <a:pPr fontAlgn="base"/>
            <a:r>
              <a:rPr lang="en-US" sz="1200" dirty="0"/>
              <a:t>We pray for suffering animals everywhere,</a:t>
            </a:r>
            <a:br>
              <a:rPr lang="en-US" sz="1200" dirty="0"/>
            </a:br>
            <a:r>
              <a:rPr lang="en-US" sz="1200" dirty="0"/>
              <a:t>for an end to the pain caused by scientific experimentation,</a:t>
            </a:r>
            <a:br>
              <a:rPr lang="en-US" sz="1200" dirty="0"/>
            </a:br>
            <a:r>
              <a:rPr lang="en-US" sz="1200" dirty="0"/>
              <a:t>intensive farming, fur farming, shooting, trapping,</a:t>
            </a:r>
            <a:br>
              <a:rPr lang="en-US" sz="1200" dirty="0"/>
            </a:br>
            <a:r>
              <a:rPr lang="en-US" sz="1200" dirty="0"/>
              <a:t>training for entertainment, abusive pet owners,</a:t>
            </a:r>
            <a:br>
              <a:rPr lang="en-US" sz="1200" dirty="0"/>
            </a:br>
            <a:r>
              <a:rPr lang="en-US" sz="1200" dirty="0"/>
              <a:t>and all other forms of exploitation</a:t>
            </a:r>
            <a:br>
              <a:rPr lang="en-US" sz="1200" dirty="0"/>
            </a:br>
            <a:r>
              <a:rPr lang="en-US" sz="1200" dirty="0"/>
              <a:t>such as overloading and overworking pack animals,</a:t>
            </a:r>
            <a:br>
              <a:rPr lang="en-US" sz="1200" dirty="0"/>
            </a:br>
            <a:r>
              <a:rPr lang="en-US" sz="1200" dirty="0"/>
              <a:t>bull fighting, badger baiting, dog and cock fighting and so many more.</a:t>
            </a:r>
          </a:p>
          <a:p>
            <a:pPr fontAlgn="base"/>
            <a:r>
              <a:rPr lang="en-US" sz="1200" dirty="0"/>
              <a:t>We pray for an end to cruelty,</a:t>
            </a:r>
            <a:br>
              <a:rPr lang="en-US" sz="1200" dirty="0"/>
            </a:br>
            <a:r>
              <a:rPr lang="en-US" sz="1200" dirty="0"/>
              <a:t>whether to humans or other animals,</a:t>
            </a:r>
            <a:br>
              <a:rPr lang="en-US" sz="1200" dirty="0"/>
            </a:br>
            <a:r>
              <a:rPr lang="en-US" sz="1200" dirty="0"/>
              <a:t>for an end to bullying, and torture in all its forms</a:t>
            </a:r>
            <a:r>
              <a:rPr lang="en-US" sz="1200" dirty="0" smtClean="0"/>
              <a:t>.</a:t>
            </a:r>
          </a:p>
          <a:p>
            <a:pPr fontAlgn="base"/>
            <a:r>
              <a:rPr lang="en-US" sz="1200" dirty="0"/>
              <a:t/>
            </a:r>
            <a:br>
              <a:rPr lang="en-US" sz="1200" dirty="0"/>
            </a:br>
            <a:r>
              <a:rPr lang="en-US" sz="1200" dirty="0"/>
              <a:t>We pray that we may learn the peace that comes with forgiving</a:t>
            </a:r>
            <a:br>
              <a:rPr lang="en-US" sz="1200" dirty="0"/>
            </a:br>
            <a:r>
              <a:rPr lang="en-US" sz="1200" dirty="0"/>
              <a:t>and the strength we gain in loving;</a:t>
            </a:r>
            <a:br>
              <a:rPr lang="en-US" sz="1200" dirty="0"/>
            </a:br>
            <a:r>
              <a:rPr lang="en-US" sz="1200" dirty="0"/>
              <a:t>that we may learn to take nothing for granted in this life;</a:t>
            </a:r>
            <a:br>
              <a:rPr lang="en-US" sz="1200" dirty="0"/>
            </a:br>
            <a:r>
              <a:rPr lang="en-US" sz="1200" dirty="0"/>
              <a:t>that we may learn to see and understand with our hearts;</a:t>
            </a:r>
            <a:br>
              <a:rPr lang="en-US" sz="1200" dirty="0"/>
            </a:br>
            <a:r>
              <a:rPr lang="en-US" sz="1200" dirty="0"/>
              <a:t>that we may learn to rejoice in our being.</a:t>
            </a:r>
          </a:p>
          <a:p>
            <a:pPr fontAlgn="base"/>
            <a:r>
              <a:rPr lang="en-US" sz="1200" dirty="0"/>
              <a:t>We pray for these things with humility;</a:t>
            </a:r>
            <a:br>
              <a:rPr lang="en-US" sz="1200" dirty="0"/>
            </a:br>
            <a:r>
              <a:rPr lang="en-US" sz="1200" dirty="0"/>
              <a:t>We pray because of the hope that is within us,</a:t>
            </a:r>
            <a:br>
              <a:rPr lang="en-US" sz="1200" dirty="0"/>
            </a:br>
            <a:r>
              <a:rPr lang="en-US" sz="1200" dirty="0"/>
              <a:t>and because of a faith in the ultimate triumph of the human spirit;</a:t>
            </a:r>
            <a:br>
              <a:rPr lang="en-US" sz="1200" dirty="0"/>
            </a:br>
            <a:r>
              <a:rPr lang="en-US" sz="1200" dirty="0"/>
              <a:t>We pray because of our love for Creation, and because of our trust in God.</a:t>
            </a:r>
            <a:br>
              <a:rPr lang="en-US" sz="1200" dirty="0"/>
            </a:br>
            <a:endParaRPr lang="en-US" sz="1200" dirty="0" smtClean="0"/>
          </a:p>
          <a:p>
            <a:pPr fontAlgn="base"/>
            <a:r>
              <a:rPr lang="en-US" sz="1200" dirty="0" smtClean="0"/>
              <a:t>We </a:t>
            </a:r>
            <a:r>
              <a:rPr lang="en-US" sz="1200" dirty="0"/>
              <a:t>pray, above all, for peace throughout the world</a:t>
            </a:r>
          </a:p>
        </p:txBody>
      </p:sp>
    </p:spTree>
    <p:extLst>
      <p:ext uri="{BB962C8B-B14F-4D97-AF65-F5344CB8AC3E}">
        <p14:creationId xmlns:p14="http://schemas.microsoft.com/office/powerpoint/2010/main" val="21963832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491" y="138307"/>
            <a:ext cx="10515600" cy="1325563"/>
          </a:xfrm>
        </p:spPr>
        <p:txBody>
          <a:bodyPr>
            <a:normAutofit/>
          </a:bodyPr>
          <a:lstStyle/>
          <a:p>
            <a:pPr algn="ctr"/>
            <a:r>
              <a:rPr lang="en-US" b="1" dirty="0" smtClean="0"/>
              <a:t>Being Kind to Your Body</a:t>
            </a: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55421" y="1652688"/>
            <a:ext cx="7498080" cy="4924813"/>
          </a:xfrm>
        </p:spPr>
      </p:pic>
    </p:spTree>
    <p:extLst>
      <p:ext uri="{BB962C8B-B14F-4D97-AF65-F5344CB8AC3E}">
        <p14:creationId xmlns:p14="http://schemas.microsoft.com/office/powerpoint/2010/main" val="137638737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51270"/>
            <a:ext cx="10515600" cy="1325563"/>
          </a:xfrm>
        </p:spPr>
        <p:txBody>
          <a:bodyPr>
            <a:normAutofit fontScale="90000"/>
          </a:bodyPr>
          <a:lstStyle/>
          <a:p>
            <a:pPr algn="ctr"/>
            <a:r>
              <a:rPr lang="en-US" dirty="0" smtClean="0"/>
              <a:t/>
            </a:r>
            <a:br>
              <a:rPr lang="en-US" dirty="0" smtClean="0"/>
            </a:br>
            <a:r>
              <a:rPr lang="en-US" dirty="0" smtClean="0"/>
              <a:t>Trusting in the Availability of Fresh Possibilities</a:t>
            </a:r>
            <a:br>
              <a:rPr lang="en-US" dirty="0" smtClean="0"/>
            </a:br>
            <a:r>
              <a:rPr lang="en-US" sz="3600" i="1" dirty="0" smtClean="0"/>
              <a:t>heaven is a source of newness</a:t>
            </a:r>
            <a:br>
              <a:rPr lang="en-US" sz="3600" i="1" dirty="0" smtClean="0"/>
            </a:br>
            <a:r>
              <a:rPr lang="en-US" sz="3600" i="1" dirty="0" smtClean="0"/>
              <a:t>there is always hope</a:t>
            </a:r>
            <a:r>
              <a:rPr lang="en-US" dirty="0" smtClean="0"/>
              <a:t/>
            </a:r>
            <a:br>
              <a:rPr lang="en-US" dirty="0" smtClean="0"/>
            </a:b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28144" y="2005734"/>
            <a:ext cx="7735712" cy="4351338"/>
          </a:xfrm>
        </p:spPr>
      </p:pic>
    </p:spTree>
    <p:extLst>
      <p:ext uri="{BB962C8B-B14F-4D97-AF65-F5344CB8AC3E}">
        <p14:creationId xmlns:p14="http://schemas.microsoft.com/office/powerpoint/2010/main" val="338320969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smtClean="0"/>
              <a:t>Being </a:t>
            </a:r>
            <a:r>
              <a:rPr lang="en-US" b="1" dirty="0"/>
              <a:t>Present to Each </a:t>
            </a:r>
            <a:r>
              <a:rPr lang="en-US" b="1" dirty="0" smtClean="0"/>
              <a:t>Day</a:t>
            </a:r>
            <a:br>
              <a:rPr lang="en-US" b="1" dirty="0" smtClean="0"/>
            </a:br>
            <a:r>
              <a:rPr lang="en-US" b="1" i="1" dirty="0" smtClean="0"/>
              <a:t>each day and moment is unique</a:t>
            </a:r>
            <a:endParaRPr lang="en-US" i="1" dirty="0"/>
          </a:p>
        </p:txBody>
      </p:sp>
      <p:pic>
        <p:nvPicPr>
          <p:cNvPr id="4" name="Content Placeholder 3">
            <a:hlinkClick r:id="rId2"/>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194346" y="1690688"/>
            <a:ext cx="5631000" cy="3755877"/>
          </a:xfrm>
        </p:spPr>
      </p:pic>
      <p:sp>
        <p:nvSpPr>
          <p:cNvPr id="3" name="TextBox 2"/>
          <p:cNvSpPr txBox="1"/>
          <p:nvPr/>
        </p:nvSpPr>
        <p:spPr>
          <a:xfrm>
            <a:off x="1787236" y="5446565"/>
            <a:ext cx="9753599" cy="923330"/>
          </a:xfrm>
          <a:prstGeom prst="rect">
            <a:avLst/>
          </a:prstGeom>
          <a:noFill/>
        </p:spPr>
        <p:txBody>
          <a:bodyPr wrap="square" rtlCol="0">
            <a:spAutoFit/>
          </a:bodyPr>
          <a:lstStyle/>
          <a:p>
            <a:endParaRPr lang="en-US" dirty="0" smtClean="0"/>
          </a:p>
          <a:p>
            <a:r>
              <a:rPr lang="en-US" dirty="0" smtClean="0"/>
              <a:t>Please watch this </a:t>
            </a:r>
            <a:r>
              <a:rPr lang="en-US" dirty="0" err="1" smtClean="0"/>
              <a:t>TEDTAlk</a:t>
            </a:r>
            <a:r>
              <a:rPr lang="en-US" dirty="0" smtClean="0"/>
              <a:t> video on this page to get a sense of what being present to each day means.</a:t>
            </a:r>
          </a:p>
          <a:p>
            <a:r>
              <a:rPr lang="en-US" dirty="0" smtClean="0">
                <a:solidFill>
                  <a:schemeClr val="accent1">
                    <a:lumMod val="75000"/>
                  </a:schemeClr>
                </a:solidFill>
              </a:rPr>
              <a:t>https</a:t>
            </a:r>
            <a:r>
              <a:rPr lang="en-US" dirty="0">
                <a:solidFill>
                  <a:schemeClr val="accent1">
                    <a:lumMod val="75000"/>
                  </a:schemeClr>
                </a:solidFill>
              </a:rPr>
              <a:t>://www.ted.com/talks/louie_schwartzberg_nature_beauty_gratitude#t-36160</a:t>
            </a:r>
          </a:p>
        </p:txBody>
      </p:sp>
    </p:spTree>
    <p:extLst>
      <p:ext uri="{BB962C8B-B14F-4D97-AF65-F5344CB8AC3E}">
        <p14:creationId xmlns:p14="http://schemas.microsoft.com/office/powerpoint/2010/main" val="341272760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B050"/>
                </a:solidFill>
              </a:rPr>
              <a:t>What Kind of Education</a:t>
            </a:r>
            <a:br>
              <a:rPr lang="en-US" dirty="0" smtClean="0">
                <a:solidFill>
                  <a:srgbClr val="00B050"/>
                </a:solidFill>
              </a:rPr>
            </a:br>
            <a:r>
              <a:rPr lang="en-US" dirty="0" smtClean="0">
                <a:solidFill>
                  <a:srgbClr val="00B050"/>
                </a:solidFill>
              </a:rPr>
              <a:t>might help build Ecological Civilizations?</a:t>
            </a:r>
            <a:endParaRPr lang="en-US" dirty="0">
              <a:solidFill>
                <a:srgbClr val="00B050"/>
              </a:solidFill>
            </a:endParaRPr>
          </a:p>
        </p:txBody>
      </p:sp>
      <p:sp>
        <p:nvSpPr>
          <p:cNvPr id="3" name="Content Placeholder 2"/>
          <p:cNvSpPr>
            <a:spLocks noGrp="1"/>
          </p:cNvSpPr>
          <p:nvPr>
            <p:ph idx="1"/>
          </p:nvPr>
        </p:nvSpPr>
        <p:spPr/>
        <p:txBody>
          <a:bodyPr/>
          <a:lstStyle/>
          <a:p>
            <a:endParaRPr lang="en-US" dirty="0" smtClean="0"/>
          </a:p>
          <a:p>
            <a:r>
              <a:rPr lang="en-US" dirty="0" smtClean="0"/>
              <a:t>In addition to good public education (as is articulated by Dean Wen and Yang Li) we need:</a:t>
            </a:r>
          </a:p>
          <a:p>
            <a:endParaRPr lang="en-US" dirty="0"/>
          </a:p>
          <a:p>
            <a:r>
              <a:rPr lang="en-US" dirty="0" smtClean="0"/>
              <a:t>Compassion education</a:t>
            </a:r>
          </a:p>
          <a:p>
            <a:r>
              <a:rPr lang="en-US" dirty="0" smtClean="0"/>
              <a:t>Education in spiritual literacy</a:t>
            </a:r>
          </a:p>
          <a:p>
            <a:r>
              <a:rPr lang="en-US" dirty="0" smtClean="0"/>
              <a:t>Education in nature appreciation</a:t>
            </a:r>
          </a:p>
          <a:p>
            <a:r>
              <a:rPr lang="en-US" dirty="0" smtClean="0"/>
              <a:t>Family Life Education</a:t>
            </a:r>
            <a:endParaRPr lang="en-US" dirty="0"/>
          </a:p>
        </p:txBody>
      </p:sp>
    </p:spTree>
    <p:extLst>
      <p:ext uri="{BB962C8B-B14F-4D97-AF65-F5344CB8AC3E}">
        <p14:creationId xmlns:p14="http://schemas.microsoft.com/office/powerpoint/2010/main" val="16148996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Compassion Education</a:t>
            </a:r>
            <a:endParaRPr lang="en-US" dirty="0"/>
          </a:p>
        </p:txBody>
      </p:sp>
      <p:sp>
        <p:nvSpPr>
          <p:cNvPr id="3" name="Content Placeholder 2"/>
          <p:cNvSpPr>
            <a:spLocks noGrp="1"/>
          </p:cNvSpPr>
          <p:nvPr>
            <p:ph idx="1"/>
          </p:nvPr>
        </p:nvSpPr>
        <p:spPr/>
        <p:txBody>
          <a:bodyPr>
            <a:normAutofit fontScale="85000" lnSpcReduction="20000"/>
          </a:bodyPr>
          <a:lstStyle/>
          <a:p>
            <a:r>
              <a:rPr lang="en-US" dirty="0"/>
              <a:t>The first is </a:t>
            </a:r>
            <a:r>
              <a:rPr lang="en-US" i="1" dirty="0"/>
              <a:t>Compassion Education</a:t>
            </a:r>
            <a:r>
              <a:rPr lang="en-US" dirty="0"/>
              <a:t> (CE): educating people in practical ways to expand their capacities for respect and care.  In the United States three research centers especially promising in this regard: Stanford University’s Center for Compassion and Altruism Research and Education, the Center for Mindfulness Studies in Toronto, Canada; and the Claremont Center for Engaged Compassion.  As the Stanford center makes clear,  organizations ground their work in leading-edge scientific research: brain-mind and behavior studies, clinical psychology studies, and biomedical studies.  The Claremont Center trains facilitators and does “compassion work” all over the </a:t>
            </a:r>
            <a:r>
              <a:rPr lang="en-US" dirty="0" smtClean="0"/>
              <a:t>world.</a:t>
            </a:r>
          </a:p>
          <a:p>
            <a:endParaRPr lang="en-US" dirty="0"/>
          </a:p>
          <a:p>
            <a:r>
              <a:rPr lang="en-US" dirty="0" smtClean="0"/>
              <a:t>http</a:t>
            </a:r>
            <a:r>
              <a:rPr lang="en-US" dirty="0"/>
              <a:t>://ccare.stanford.edu/</a:t>
            </a:r>
          </a:p>
          <a:p>
            <a:r>
              <a:rPr lang="en-US" dirty="0"/>
              <a:t>https://www.mindfulnessstudies.com/about/</a:t>
            </a:r>
          </a:p>
          <a:p>
            <a:r>
              <a:rPr lang="en-US" dirty="0"/>
              <a:t>http://www.centerforengagedcompassion.com/</a:t>
            </a:r>
          </a:p>
          <a:p>
            <a:endParaRPr lang="en-US" dirty="0"/>
          </a:p>
        </p:txBody>
      </p:sp>
    </p:spTree>
    <p:extLst>
      <p:ext uri="{BB962C8B-B14F-4D97-AF65-F5344CB8AC3E}">
        <p14:creationId xmlns:p14="http://schemas.microsoft.com/office/powerpoint/2010/main" val="42415480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Education for Spiritual Literacy (1)</a:t>
            </a:r>
            <a:endParaRPr lang="en-US" dirty="0"/>
          </a:p>
        </p:txBody>
      </p:sp>
      <p:sp>
        <p:nvSpPr>
          <p:cNvPr id="3" name="Content Placeholder 2"/>
          <p:cNvSpPr>
            <a:spLocks noGrp="1"/>
          </p:cNvSpPr>
          <p:nvPr>
            <p:ph idx="1"/>
          </p:nvPr>
        </p:nvSpPr>
        <p:spPr/>
        <p:txBody>
          <a:bodyPr>
            <a:normAutofit fontScale="92500" lnSpcReduction="10000"/>
          </a:bodyPr>
          <a:lstStyle/>
          <a:p>
            <a:r>
              <a:rPr lang="en-US" dirty="0"/>
              <a:t>The second is </a:t>
            </a:r>
            <a:r>
              <a:rPr lang="en-US" i="1" dirty="0"/>
              <a:t>Education for Spiritual Literacy </a:t>
            </a:r>
            <a:r>
              <a:rPr lang="en-US" dirty="0"/>
              <a:t>(ESL): that is, educating people to recognize the spiritual side of their lives and the spiritual side of other people’s lives, so that they can treat themselves and other people as whole persons: that is, persons with inner capacities for curiosity and wonder, for imagination and listening, as well as for kindness and compassion.  Here spirituality does not refer to religious affiliation.  It refers instead to the moods and modalities found in the circle below, developed by Frederic and Mary Ann </a:t>
            </a:r>
            <a:r>
              <a:rPr lang="en-US" dirty="0" err="1"/>
              <a:t>Brussat</a:t>
            </a:r>
            <a:r>
              <a:rPr lang="en-US" dirty="0"/>
              <a:t> in Claremont, CA.  In their wheel of spirituality they offer a vocabulary, a spiritual alphabet, for appreciating the positive emotions that people seek and feel in daily life, and which are part of what it means to be a whole person.  You can read about each, and get a sense of how they might be practiced, in </a:t>
            </a:r>
          </a:p>
        </p:txBody>
      </p:sp>
    </p:spTree>
    <p:extLst>
      <p:ext uri="{BB962C8B-B14F-4D97-AF65-F5344CB8AC3E}">
        <p14:creationId xmlns:p14="http://schemas.microsoft.com/office/powerpoint/2010/main" val="426247786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Education for Spiritual Literacy (2)</a:t>
            </a:r>
            <a:endParaRPr lang="en-US" dirty="0"/>
          </a:p>
        </p:txBody>
      </p:sp>
      <p:sp>
        <p:nvSpPr>
          <p:cNvPr id="3" name="Content Placeholder 2"/>
          <p:cNvSpPr>
            <a:spLocks noGrp="1"/>
          </p:cNvSpPr>
          <p:nvPr>
            <p:ph idx="1"/>
          </p:nvPr>
        </p:nvSpPr>
        <p:spPr/>
        <p:txBody>
          <a:bodyPr/>
          <a:lstStyle/>
          <a:p>
            <a:pPr marL="0" indent="0">
              <a:buNone/>
            </a:pPr>
            <a:r>
              <a:rPr lang="en-US" dirty="0"/>
              <a:t>Spiritual literacy is closely connected to emotional intelligence. In the latter regard the pioneering work of the Yale Center for Emotional Intelligence is especially important. This center trains teachers throughout the United States to help children grow in emotional intelligence: knowing and managing their own emotions, understanding the emotions of others.  Insofar as moral education includes education in spiritual literacy, it simultaneously included education in emotional intelligence: that is, in recognizing positive emotions in oneself and others.  </a:t>
            </a:r>
          </a:p>
          <a:p>
            <a:r>
              <a:rPr lang="en-US" dirty="0"/>
              <a:t>http://ei.yale.edu/</a:t>
            </a:r>
          </a:p>
          <a:p>
            <a:endParaRPr lang="en-US" dirty="0"/>
          </a:p>
        </p:txBody>
      </p:sp>
    </p:spTree>
    <p:extLst>
      <p:ext uri="{BB962C8B-B14F-4D97-AF65-F5344CB8AC3E}">
        <p14:creationId xmlns:p14="http://schemas.microsoft.com/office/powerpoint/2010/main" val="379092608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
            </a:r>
            <a:br>
              <a:rPr lang="en-US" dirty="0" smtClean="0"/>
            </a:br>
            <a:r>
              <a:rPr lang="en-US" dirty="0" smtClean="0"/>
              <a:t>A Spiritual Alphabet</a:t>
            </a:r>
            <a:br>
              <a:rPr lang="en-US" dirty="0" smtClean="0"/>
            </a:br>
            <a:r>
              <a:rPr lang="en-US" sz="3100" dirty="0" smtClean="0"/>
              <a:t>Positive Emotions </a:t>
            </a:r>
            <a:r>
              <a:rPr lang="en-US" sz="3100" dirty="0" err="1" smtClean="0"/>
              <a:t>formingthe</a:t>
            </a:r>
            <a:r>
              <a:rPr lang="en-US" sz="3100" dirty="0" smtClean="0"/>
              <a:t> Heart of</a:t>
            </a:r>
            <a:br>
              <a:rPr lang="en-US" sz="3100" dirty="0" smtClean="0"/>
            </a:br>
            <a:r>
              <a:rPr lang="en-US" sz="3100" dirty="0" smtClean="0"/>
              <a:t>Spirituality</a:t>
            </a:r>
            <a:br>
              <a:rPr lang="en-US" sz="3100" dirty="0" smtClean="0"/>
            </a:br>
            <a:endParaRPr lang="en-US" sz="31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20331" y="1825625"/>
            <a:ext cx="4351338" cy="4351338"/>
          </a:xfrm>
        </p:spPr>
      </p:pic>
    </p:spTree>
    <p:extLst>
      <p:ext uri="{BB962C8B-B14F-4D97-AF65-F5344CB8AC3E}">
        <p14:creationId xmlns:p14="http://schemas.microsoft.com/office/powerpoint/2010/main" val="28311583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rPr>
              <a:t>Introductory Paragraph #1</a:t>
            </a:r>
            <a:endParaRPr lang="en-US" dirty="0">
              <a:solidFill>
                <a:srgbClr val="0070C0"/>
              </a:solidFill>
            </a:endParaRPr>
          </a:p>
        </p:txBody>
      </p:sp>
      <p:sp>
        <p:nvSpPr>
          <p:cNvPr id="3" name="Content Placeholder 2"/>
          <p:cNvSpPr>
            <a:spLocks noGrp="1"/>
          </p:cNvSpPr>
          <p:nvPr>
            <p:ph idx="1"/>
          </p:nvPr>
        </p:nvSpPr>
        <p:spPr/>
        <p:txBody>
          <a:bodyPr>
            <a:normAutofit fontScale="77500" lnSpcReduction="20000"/>
          </a:bodyPr>
          <a:lstStyle/>
          <a:p>
            <a:pPr marL="0" indent="0">
              <a:buNone/>
            </a:pPr>
            <a:r>
              <a:rPr lang="en-US" dirty="0" smtClean="0"/>
              <a:t>An </a:t>
            </a:r>
            <a:r>
              <a:rPr lang="en-US" dirty="0"/>
              <a:t>ecological civilization is easy to imagine and hard to realize.  It consists of communities that are creative, compassionate, participatory, culturally diverse, humane to animals, ecologically wise, and spiritually satisfying – with no one left behind.  Their citizens live with respect and care for the community of life and one another.  They listen to one another and feel listened to, knowing that every voice counts.  They belong to, and help create, what scholars have come to call a </a:t>
            </a:r>
            <a:r>
              <a:rPr lang="en-US" i="1" dirty="0"/>
              <a:t>nurturing</a:t>
            </a:r>
            <a:r>
              <a:rPr lang="en-US" dirty="0"/>
              <a:t> society</a:t>
            </a:r>
            <a:r>
              <a:rPr lang="en-US" dirty="0" smtClean="0"/>
              <a:t>.</a:t>
            </a:r>
            <a:endParaRPr lang="en-US" dirty="0"/>
          </a:p>
          <a:p>
            <a:pPr marL="0" indent="0">
              <a:buNone/>
            </a:pPr>
            <a:r>
              <a:rPr lang="en-US" dirty="0"/>
              <a:t>A nurturing society is a society oriented toward nurturance rather than domination, mutual support rather than hyper-competition, persuasion rather than coercion.  Its citizens understand themselves as individuals, but they do not fall into a cult of individualism.  They are faithful to the bonds of relationship: relationships with friends and family, to be sure, but also to neighbors and strangers, and of course to the natural world as well.  The hills and rivers, the trees and stars – they, too, are their friends.  They are what </a:t>
            </a:r>
            <a:r>
              <a:rPr lang="en-US" dirty="0" err="1"/>
              <a:t>Zhihe</a:t>
            </a:r>
            <a:r>
              <a:rPr lang="en-US" dirty="0"/>
              <a:t> Wang and </a:t>
            </a:r>
            <a:r>
              <a:rPr lang="en-US" dirty="0" err="1"/>
              <a:t>Meijun</a:t>
            </a:r>
            <a:r>
              <a:rPr lang="en-US" dirty="0"/>
              <a:t> Fan call eco-persons; they possess what process philosophers call wide souls.  Their approach to life helps build and sustain nurturing societies -- the kind of society encouraged by constructive postmodern thinkers around the world, including those in China. </a:t>
            </a:r>
          </a:p>
          <a:p>
            <a:pPr marL="0" indent="0">
              <a:buNone/>
            </a:pPr>
            <a:endParaRPr lang="en-US" dirty="0"/>
          </a:p>
          <a:p>
            <a:endParaRPr lang="en-US" dirty="0"/>
          </a:p>
          <a:p>
            <a:endParaRPr lang="en-US" dirty="0"/>
          </a:p>
        </p:txBody>
      </p:sp>
    </p:spTree>
    <p:extLst>
      <p:ext uri="{BB962C8B-B14F-4D97-AF65-F5344CB8AC3E}">
        <p14:creationId xmlns:p14="http://schemas.microsoft.com/office/powerpoint/2010/main" val="31192774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Education for Environmental Appreciation</a:t>
            </a:r>
            <a:endParaRPr lang="en-US" dirty="0"/>
          </a:p>
        </p:txBody>
      </p:sp>
      <p:sp>
        <p:nvSpPr>
          <p:cNvPr id="3" name="Content Placeholder 2"/>
          <p:cNvSpPr>
            <a:spLocks noGrp="1"/>
          </p:cNvSpPr>
          <p:nvPr>
            <p:ph idx="1"/>
          </p:nvPr>
        </p:nvSpPr>
        <p:spPr/>
        <p:txBody>
          <a:bodyPr>
            <a:normAutofit fontScale="77500" lnSpcReduction="20000"/>
          </a:bodyPr>
          <a:lstStyle/>
          <a:p>
            <a:r>
              <a:rPr lang="en-US" dirty="0"/>
              <a:t>The third is education for </a:t>
            </a:r>
            <a:r>
              <a:rPr lang="en-US" i="1" dirty="0"/>
              <a:t>Environmental Appreciation</a:t>
            </a:r>
            <a:r>
              <a:rPr lang="en-US" dirty="0"/>
              <a:t> (EA): educating people about the more-than-human world (the hills and rivers, plants and animals) and providing them with opportunities to appreciate that world, in its beauty and intrinsic value (value independent of its usefulness to human beings.)  There are many examples of such education around the world and often they rely two models: a cognitive model and an aesthetic model.  In the words of Chung-Ping Yang: “The former stresses the necessity of scientific knowledge, including ecology, biology, and geography, while the latter focuses more on imagination, intuition, mystery, and folktales.” See Yang’s Education for Appreciating the Environment – An Example of Curriculum Design of Natural Aesthetic Education in Taiwan.  Both approaches are important, but I suspect that the latter are the most effective, because they appeal to the emotional and spiritual side of student’s lives.  In the context of mainland China, the many eco-villages provide an excellent context for such education, as do the Whiteheadian kindergartens in Beijing.</a:t>
            </a:r>
          </a:p>
          <a:p>
            <a:r>
              <a:rPr lang="en-US" dirty="0"/>
              <a:t> </a:t>
            </a:r>
          </a:p>
          <a:p>
            <a:r>
              <a:rPr lang="en-US" dirty="0" smtClean="0"/>
              <a:t>https</a:t>
            </a:r>
            <a:r>
              <a:rPr lang="en-US" dirty="0"/>
              <a:t>://files.eric.ed.gov/fulltext/EJ1061087.pdf</a:t>
            </a:r>
          </a:p>
          <a:p>
            <a:endParaRPr lang="en-US" dirty="0"/>
          </a:p>
        </p:txBody>
      </p:sp>
    </p:spTree>
    <p:extLst>
      <p:ext uri="{BB962C8B-B14F-4D97-AF65-F5344CB8AC3E}">
        <p14:creationId xmlns:p14="http://schemas.microsoft.com/office/powerpoint/2010/main" val="426493063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Hope</a:t>
            </a:r>
            <a:endParaRPr lang="en-US" dirty="0"/>
          </a:p>
        </p:txBody>
      </p:sp>
      <p:sp>
        <p:nvSpPr>
          <p:cNvPr id="3" name="Content Placeholder 2"/>
          <p:cNvSpPr>
            <a:spLocks noGrp="1"/>
          </p:cNvSpPr>
          <p:nvPr>
            <p:ph idx="1"/>
          </p:nvPr>
        </p:nvSpPr>
        <p:spPr/>
        <p:txBody>
          <a:bodyPr/>
          <a:lstStyle/>
          <a:p>
            <a:pPr marL="0" indent="0">
              <a:buNone/>
            </a:pPr>
            <a:r>
              <a:rPr lang="en-US" dirty="0"/>
              <a:t>These three forms of education – CE, ESL, and EA – are very important if citizens of a given nation are to build and sustain nurturing societies.  Without them, ecological civilizations have little chance of evolving.  With them</a:t>
            </a:r>
            <a:r>
              <a:rPr lang="en-US" dirty="0" smtClean="0"/>
              <a:t>, and with healthy family life, </a:t>
            </a:r>
            <a:r>
              <a:rPr lang="en-US" dirty="0"/>
              <a:t>there is </a:t>
            </a:r>
            <a:r>
              <a:rPr lang="en-US" dirty="0" smtClean="0"/>
              <a:t>hope.</a:t>
            </a:r>
            <a:endParaRPr lang="en-US"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38575" y="3786188"/>
            <a:ext cx="4514850" cy="2390775"/>
          </a:xfrm>
          <a:prstGeom prst="rect">
            <a:avLst/>
          </a:prstGeom>
        </p:spPr>
      </p:pic>
    </p:spTree>
    <p:extLst>
      <p:ext uri="{BB962C8B-B14F-4D97-AF65-F5344CB8AC3E}">
        <p14:creationId xmlns:p14="http://schemas.microsoft.com/office/powerpoint/2010/main" val="237568679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2800" dirty="0" smtClean="0"/>
              <a:t>For Further Study</a:t>
            </a:r>
            <a:endParaRPr lang="en-US" sz="2800" dirty="0"/>
          </a:p>
        </p:txBody>
      </p:sp>
      <p:sp>
        <p:nvSpPr>
          <p:cNvPr id="3" name="Content Placeholder 2"/>
          <p:cNvSpPr>
            <a:spLocks noGrp="1"/>
          </p:cNvSpPr>
          <p:nvPr>
            <p:ph idx="1"/>
          </p:nvPr>
        </p:nvSpPr>
        <p:spPr/>
        <p:txBody>
          <a:bodyPr/>
          <a:lstStyle/>
          <a:p>
            <a:pPr marL="0" indent="0" algn="ctr">
              <a:buNone/>
            </a:pPr>
            <a:r>
              <a:rPr lang="en-US" sz="2400" dirty="0" smtClean="0">
                <a:solidFill>
                  <a:srgbClr val="FF0000"/>
                </a:solidFill>
                <a:hlinkClick r:id="rId2"/>
              </a:rPr>
              <a:t>General Page</a:t>
            </a:r>
            <a:r>
              <a:rPr lang="en-US" sz="2400" dirty="0" smtClean="0">
                <a:hlinkClick r:id="rId2"/>
              </a:rPr>
              <a:t>: http</a:t>
            </a:r>
            <a:r>
              <a:rPr lang="en-US" sz="2400" dirty="0">
                <a:hlinkClick r:id="rId2"/>
              </a:rPr>
              <a:t>://www.openhorizons.org</a:t>
            </a:r>
            <a:r>
              <a:rPr lang="en-US" sz="2400" dirty="0" smtClean="0">
                <a:hlinkClick r:id="rId2"/>
              </a:rPr>
              <a:t>/</a:t>
            </a:r>
            <a:endParaRPr lang="en-US" sz="2400" dirty="0" smtClean="0"/>
          </a:p>
          <a:p>
            <a:pPr marL="0" indent="0" algn="ctr">
              <a:buNone/>
            </a:pPr>
            <a:r>
              <a:rPr lang="en-US" sz="2400" dirty="0" smtClean="0">
                <a:hlinkClick r:id="rId3"/>
              </a:rPr>
              <a:t>China Process Page: http</a:t>
            </a:r>
            <a:r>
              <a:rPr lang="en-US" sz="2400" dirty="0">
                <a:hlinkClick r:id="rId3"/>
              </a:rPr>
              <a:t>://</a:t>
            </a:r>
            <a:r>
              <a:rPr lang="en-US" sz="2400" dirty="0" smtClean="0">
                <a:hlinkClick r:id="rId3"/>
              </a:rPr>
              <a:t>www.openhorizons.org/open-horizons-china.html</a:t>
            </a:r>
            <a:endParaRPr lang="en-US" sz="2400" dirty="0" smtClean="0"/>
          </a:p>
          <a:p>
            <a:pPr marL="0" indent="0" algn="ctr">
              <a:buNone/>
            </a:pPr>
            <a:endParaRPr lang="en-US"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87096" y="3122495"/>
            <a:ext cx="4781716" cy="3189405"/>
          </a:xfrm>
          <a:prstGeom prst="rect">
            <a:avLst/>
          </a:prstGeom>
        </p:spPr>
      </p:pic>
    </p:spTree>
    <p:extLst>
      <p:ext uri="{BB962C8B-B14F-4D97-AF65-F5344CB8AC3E}">
        <p14:creationId xmlns:p14="http://schemas.microsoft.com/office/powerpoint/2010/main" val="58874442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Thanks from Jay McDaniel</a:t>
            </a: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29346" y="1471043"/>
            <a:ext cx="6983334" cy="5248412"/>
          </a:xfrm>
        </p:spPr>
      </p:pic>
    </p:spTree>
    <p:extLst>
      <p:ext uri="{BB962C8B-B14F-4D97-AF65-F5344CB8AC3E}">
        <p14:creationId xmlns:p14="http://schemas.microsoft.com/office/powerpoint/2010/main" val="22514752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rPr>
              <a:t>Introductory Paragraph #2</a:t>
            </a:r>
            <a:endParaRPr lang="en-US" dirty="0">
              <a:solidFill>
                <a:srgbClr val="0070C0"/>
              </a:solidFill>
            </a:endParaRPr>
          </a:p>
        </p:txBody>
      </p:sp>
      <p:sp>
        <p:nvSpPr>
          <p:cNvPr id="3" name="Content Placeholder 2"/>
          <p:cNvSpPr>
            <a:spLocks noGrp="1"/>
          </p:cNvSpPr>
          <p:nvPr>
            <p:ph idx="1"/>
          </p:nvPr>
        </p:nvSpPr>
        <p:spPr/>
        <p:txBody>
          <a:bodyPr>
            <a:normAutofit fontScale="85000" lnSpcReduction="20000"/>
          </a:bodyPr>
          <a:lstStyle/>
          <a:p>
            <a:pPr marL="0" indent="0">
              <a:buNone/>
            </a:pPr>
            <a:r>
              <a:rPr lang="en-US" dirty="0"/>
              <a:t>How might we grow toward this kind of society?  </a:t>
            </a:r>
            <a:endParaRPr lang="en-US" dirty="0" smtClean="0"/>
          </a:p>
          <a:p>
            <a:pPr marL="0" indent="0">
              <a:buNone/>
            </a:pPr>
            <a:endParaRPr lang="en-US" dirty="0"/>
          </a:p>
          <a:p>
            <a:pPr marL="0" indent="0">
              <a:buNone/>
            </a:pPr>
            <a:r>
              <a:rPr lang="en-US" dirty="0" smtClean="0"/>
              <a:t>Many </a:t>
            </a:r>
            <a:r>
              <a:rPr lang="en-US" dirty="0"/>
              <a:t>of us in the constructive postmodern tradition emphasize the importance of worldviews in approximating this kind of society.  We see the world as a communion of subjects, not a collection of objects, and we believe that seeing the world this way can help us live more lightly on the earth and gently with one another.  We talk about a universe which is filled with mutual becoming and intrinsic value, and about the priority of persuasive power over coercive power.  We propose that the universe carries within it a normative dimension: a lure toward truth and goodness and beauty, toward wisdom and compassion and creativity.  We recognize that many worldviews can point in this direction, but we are especially impressed with that of Alfred North Whitehead, because he helps us understand how such an organic worldview can be both scientific and spiritual, neither to the exclusion of the other.</a:t>
            </a:r>
          </a:p>
          <a:p>
            <a:endParaRPr lang="en-US" dirty="0"/>
          </a:p>
        </p:txBody>
      </p:sp>
    </p:spTree>
    <p:extLst>
      <p:ext uri="{BB962C8B-B14F-4D97-AF65-F5344CB8AC3E}">
        <p14:creationId xmlns:p14="http://schemas.microsoft.com/office/powerpoint/2010/main" val="13340350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
            </a:r>
            <a:br>
              <a:rPr lang="en-US" dirty="0" smtClean="0"/>
            </a:br>
            <a:r>
              <a:rPr lang="en-US" dirty="0"/>
              <a:t/>
            </a:r>
            <a:br>
              <a:rPr lang="en-US" dirty="0"/>
            </a:br>
            <a:r>
              <a:rPr lang="en-US" dirty="0" smtClean="0"/>
              <a:t>Learning from Life: Collecting Light</a:t>
            </a:r>
            <a:br>
              <a:rPr lang="en-US" dirty="0" smtClean="0"/>
            </a:br>
            <a:r>
              <a:rPr lang="en-US" sz="3200" dirty="0" smtClean="0"/>
              <a:t>by Deborah Cooper</a:t>
            </a:r>
            <a:br>
              <a:rPr lang="en-US" sz="3200" dirty="0" smtClean="0"/>
            </a:br>
            <a:r>
              <a:rPr lang="en-US" sz="3200" dirty="0" smtClean="0"/>
              <a:t/>
            </a:r>
            <a:br>
              <a:rPr lang="en-US" sz="3200" dirty="0" smtClean="0"/>
            </a:br>
            <a:r>
              <a:rPr lang="en-US" sz="3200" dirty="0" smtClean="0"/>
              <a:t/>
            </a:r>
            <a:br>
              <a:rPr lang="en-US" sz="3200" dirty="0" smtClean="0"/>
            </a:br>
            <a:r>
              <a:rPr lang="en-US" sz="3200" dirty="0"/>
              <a:t/>
            </a:r>
            <a:br>
              <a:rPr lang="en-US" sz="3200" dirty="0"/>
            </a:br>
            <a:endParaRPr lang="en-US" dirty="0"/>
          </a:p>
        </p:txBody>
      </p:sp>
      <p:sp>
        <p:nvSpPr>
          <p:cNvPr id="3" name="Content Placeholder 2"/>
          <p:cNvSpPr>
            <a:spLocks noGrp="1"/>
          </p:cNvSpPr>
          <p:nvPr>
            <p:ph idx="1"/>
          </p:nvPr>
        </p:nvSpPr>
        <p:spPr/>
        <p:txBody>
          <a:bodyPr>
            <a:normAutofit fontScale="55000" lnSpcReduction="20000"/>
          </a:bodyPr>
          <a:lstStyle/>
          <a:p>
            <a:pPr marL="0" indent="0">
              <a:buNone/>
            </a:pPr>
            <a:r>
              <a:rPr lang="en-US" dirty="0" smtClean="0"/>
              <a:t>I see the way the chickadees take turns at the feeder. </a:t>
            </a:r>
          </a:p>
          <a:p>
            <a:pPr marL="0" indent="0">
              <a:buNone/>
            </a:pPr>
            <a:r>
              <a:rPr lang="en-US" dirty="0" smtClean="0"/>
              <a:t>I watch a neighbor take her husband’s hand,</a:t>
            </a:r>
          </a:p>
          <a:p>
            <a:pPr marL="0" indent="0">
              <a:buNone/>
            </a:pPr>
            <a:endParaRPr lang="en-US" dirty="0" smtClean="0"/>
          </a:p>
          <a:p>
            <a:pPr marL="0" indent="0">
              <a:buNone/>
            </a:pPr>
            <a:r>
              <a:rPr lang="en-US" dirty="0" smtClean="0"/>
              <a:t>I see the way the sun will find the only interruption</a:t>
            </a:r>
          </a:p>
          <a:p>
            <a:pPr marL="0" indent="0">
              <a:buNone/>
            </a:pPr>
            <a:r>
              <a:rPr lang="en-US" dirty="0" smtClean="0"/>
              <a:t>in the dark clouds to toss this amber light across the pines.</a:t>
            </a:r>
          </a:p>
          <a:p>
            <a:pPr marL="0" indent="0">
              <a:buNone/>
            </a:pPr>
            <a:endParaRPr lang="en-US" dirty="0" smtClean="0"/>
          </a:p>
          <a:p>
            <a:pPr marL="0" indent="0">
              <a:buNone/>
            </a:pPr>
            <a:r>
              <a:rPr lang="en-US" dirty="0" smtClean="0"/>
              <a:t>I see a row of cars stop on the road, until the orange cat </a:t>
            </a:r>
          </a:p>
          <a:p>
            <a:pPr marL="0" indent="0">
              <a:buNone/>
            </a:pPr>
            <a:r>
              <a:rPr lang="en-US" dirty="0" smtClean="0"/>
              <a:t>has safely crossed, then take off slowly, should she change her mind.</a:t>
            </a:r>
          </a:p>
          <a:p>
            <a:pPr marL="0" indent="0">
              <a:buNone/>
            </a:pPr>
            <a:endParaRPr lang="en-US" dirty="0" smtClean="0"/>
          </a:p>
          <a:p>
            <a:pPr marL="0" indent="0">
              <a:buNone/>
            </a:pPr>
            <a:r>
              <a:rPr lang="en-US" dirty="0" smtClean="0"/>
              <a:t>I watch the way my brother lifts my mother from</a:t>
            </a:r>
          </a:p>
          <a:p>
            <a:pPr marL="0" indent="0">
              <a:buNone/>
            </a:pPr>
            <a:r>
              <a:rPr lang="en-US" dirty="0" smtClean="0"/>
              <a:t>the wheel chair, to the car, the shawl she lays upon her lap.</a:t>
            </a:r>
          </a:p>
          <a:p>
            <a:pPr marL="0" indent="0">
              <a:buNone/>
            </a:pPr>
            <a:endParaRPr lang="en-US" dirty="0" smtClean="0"/>
          </a:p>
          <a:p>
            <a:pPr marL="0" indent="0">
              <a:buNone/>
            </a:pPr>
            <a:r>
              <a:rPr lang="en-US" dirty="0" smtClean="0"/>
              <a:t>I save up every scrap of light because I know that it will take each </a:t>
            </a:r>
            <a:r>
              <a:rPr lang="en-US" dirty="0" err="1" smtClean="0"/>
              <a:t>tinly</a:t>
            </a:r>
            <a:endParaRPr lang="en-US" dirty="0" smtClean="0"/>
          </a:p>
          <a:p>
            <a:pPr marL="0" indent="0">
              <a:buNone/>
            </a:pPr>
            <a:r>
              <a:rPr lang="en-US" dirty="0" smtClean="0"/>
              <a:t>consolation, every day, to mend the world,</a:t>
            </a:r>
            <a:endParaRPr lang="en-US" dirty="0"/>
          </a:p>
        </p:txBody>
      </p:sp>
    </p:spTree>
    <p:extLst>
      <p:ext uri="{BB962C8B-B14F-4D97-AF65-F5344CB8AC3E}">
        <p14:creationId xmlns:p14="http://schemas.microsoft.com/office/powerpoint/2010/main" val="27352757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Kindness</a:t>
            </a:r>
            <a:r>
              <a:rPr lang="en-US" dirty="0"/>
              <a:t/>
            </a:r>
            <a:br>
              <a:rPr lang="en-US" dirty="0"/>
            </a:br>
            <a:r>
              <a:rPr lang="en-US" sz="3200" dirty="0" smtClean="0"/>
              <a:t>by Naomi </a:t>
            </a:r>
            <a:r>
              <a:rPr lang="en-US" sz="3200" dirty="0" err="1" smtClean="0"/>
              <a:t>Shihab</a:t>
            </a:r>
            <a:r>
              <a:rPr lang="en-US" sz="3200" dirty="0" smtClean="0"/>
              <a:t> Nye</a:t>
            </a:r>
            <a:endParaRPr lang="en-US" sz="3200" dirty="0"/>
          </a:p>
        </p:txBody>
      </p:sp>
      <p:sp>
        <p:nvSpPr>
          <p:cNvPr id="3" name="Content Placeholder 2"/>
          <p:cNvSpPr>
            <a:spLocks noGrp="1"/>
          </p:cNvSpPr>
          <p:nvPr>
            <p:ph idx="1"/>
          </p:nvPr>
        </p:nvSpPr>
        <p:spPr>
          <a:xfrm>
            <a:off x="561109" y="1825625"/>
            <a:ext cx="5465618" cy="4351338"/>
          </a:xfrm>
        </p:spPr>
        <p:txBody>
          <a:bodyPr>
            <a:normAutofit/>
          </a:bodyPr>
          <a:lstStyle/>
          <a:p>
            <a:pPr marL="0" lvl="0" indent="0" eaLnBrk="0" fontAlgn="base" hangingPunct="0">
              <a:lnSpc>
                <a:spcPct val="100000"/>
              </a:lnSpc>
              <a:spcBef>
                <a:spcPct val="0"/>
              </a:spcBef>
              <a:spcAft>
                <a:spcPct val="0"/>
              </a:spcAft>
              <a:buNone/>
            </a:pPr>
            <a:r>
              <a:rPr lang="en-US" sz="1600" dirty="0">
                <a:latin typeface="+mj-lt"/>
              </a:rPr>
              <a:t>Before you know what kindness really is you must lose things,</a:t>
            </a:r>
            <a:endParaRPr lang="en-US" altLang="en-US" sz="1600" dirty="0" smtClean="0">
              <a:solidFill>
                <a:srgbClr val="000000"/>
              </a:solidFill>
              <a:latin typeface="+mj-lt"/>
            </a:endParaRPr>
          </a:p>
          <a:p>
            <a:pPr marL="0" lvl="0" indent="0" eaLnBrk="0" fontAlgn="base" hangingPunct="0">
              <a:lnSpc>
                <a:spcPct val="100000"/>
              </a:lnSpc>
              <a:spcBef>
                <a:spcPct val="0"/>
              </a:spcBef>
              <a:spcAft>
                <a:spcPct val="0"/>
              </a:spcAft>
              <a:buNone/>
            </a:pPr>
            <a:r>
              <a:rPr lang="en-US" altLang="en-US" sz="1600" dirty="0" smtClean="0">
                <a:solidFill>
                  <a:srgbClr val="000000"/>
                </a:solidFill>
                <a:latin typeface="+mj-lt"/>
              </a:rPr>
              <a:t>feel </a:t>
            </a:r>
            <a:r>
              <a:rPr lang="en-US" altLang="en-US" sz="1600" dirty="0">
                <a:solidFill>
                  <a:srgbClr val="000000"/>
                </a:solidFill>
                <a:latin typeface="+mj-lt"/>
              </a:rPr>
              <a:t>the future dissolve in a moment</a:t>
            </a:r>
          </a:p>
          <a:p>
            <a:pPr marL="0" lvl="0" indent="0" eaLnBrk="0" fontAlgn="base" hangingPunct="0">
              <a:lnSpc>
                <a:spcPct val="100000"/>
              </a:lnSpc>
              <a:spcBef>
                <a:spcPct val="0"/>
              </a:spcBef>
              <a:spcAft>
                <a:spcPct val="0"/>
              </a:spcAft>
              <a:buNone/>
            </a:pPr>
            <a:r>
              <a:rPr lang="en-US" altLang="en-US" sz="1600" dirty="0">
                <a:solidFill>
                  <a:srgbClr val="000000"/>
                </a:solidFill>
                <a:latin typeface="+mj-lt"/>
              </a:rPr>
              <a:t>like salt in a weakened broth. </a:t>
            </a:r>
          </a:p>
          <a:p>
            <a:pPr marL="0" lvl="0" indent="0" eaLnBrk="0" fontAlgn="base" hangingPunct="0">
              <a:lnSpc>
                <a:spcPct val="100000"/>
              </a:lnSpc>
              <a:spcBef>
                <a:spcPct val="0"/>
              </a:spcBef>
              <a:spcAft>
                <a:spcPct val="0"/>
              </a:spcAft>
              <a:buNone/>
            </a:pPr>
            <a:r>
              <a:rPr lang="en-US" altLang="en-US" sz="1600" dirty="0">
                <a:solidFill>
                  <a:srgbClr val="000000"/>
                </a:solidFill>
                <a:latin typeface="+mj-lt"/>
              </a:rPr>
              <a:t>What you held in your hand, </a:t>
            </a:r>
          </a:p>
          <a:p>
            <a:pPr marL="0" lvl="0" indent="0" eaLnBrk="0" fontAlgn="base" hangingPunct="0">
              <a:lnSpc>
                <a:spcPct val="100000"/>
              </a:lnSpc>
              <a:spcBef>
                <a:spcPct val="0"/>
              </a:spcBef>
              <a:spcAft>
                <a:spcPct val="0"/>
              </a:spcAft>
              <a:buNone/>
            </a:pPr>
            <a:r>
              <a:rPr lang="en-US" altLang="en-US" sz="1600" dirty="0">
                <a:solidFill>
                  <a:srgbClr val="000000"/>
                </a:solidFill>
                <a:latin typeface="+mj-lt"/>
              </a:rPr>
              <a:t>what you counted and carefully saved, </a:t>
            </a:r>
          </a:p>
          <a:p>
            <a:pPr marL="0" lvl="0" indent="0" eaLnBrk="0" fontAlgn="base" hangingPunct="0">
              <a:lnSpc>
                <a:spcPct val="100000"/>
              </a:lnSpc>
              <a:spcBef>
                <a:spcPct val="0"/>
              </a:spcBef>
              <a:spcAft>
                <a:spcPct val="0"/>
              </a:spcAft>
              <a:buNone/>
            </a:pPr>
            <a:r>
              <a:rPr lang="en-US" altLang="en-US" sz="1600" dirty="0">
                <a:solidFill>
                  <a:srgbClr val="000000"/>
                </a:solidFill>
                <a:latin typeface="+mj-lt"/>
              </a:rPr>
              <a:t>all this must go so you know ‘</a:t>
            </a:r>
          </a:p>
          <a:p>
            <a:pPr marL="0" lvl="0" indent="0" eaLnBrk="0" fontAlgn="base" hangingPunct="0">
              <a:lnSpc>
                <a:spcPct val="100000"/>
              </a:lnSpc>
              <a:spcBef>
                <a:spcPct val="0"/>
              </a:spcBef>
              <a:spcAft>
                <a:spcPct val="0"/>
              </a:spcAft>
              <a:buNone/>
            </a:pPr>
            <a:r>
              <a:rPr lang="en-US" altLang="en-US" sz="1600" dirty="0">
                <a:solidFill>
                  <a:srgbClr val="000000"/>
                </a:solidFill>
                <a:latin typeface="+mj-lt"/>
              </a:rPr>
              <a:t>how desolate the landscape can be </a:t>
            </a:r>
          </a:p>
          <a:p>
            <a:pPr marL="0" lvl="0" indent="0" eaLnBrk="0" fontAlgn="base" hangingPunct="0">
              <a:lnSpc>
                <a:spcPct val="100000"/>
              </a:lnSpc>
              <a:spcBef>
                <a:spcPct val="0"/>
              </a:spcBef>
              <a:spcAft>
                <a:spcPct val="0"/>
              </a:spcAft>
              <a:buNone/>
            </a:pPr>
            <a:r>
              <a:rPr lang="en-US" altLang="en-US" sz="1600" dirty="0">
                <a:solidFill>
                  <a:srgbClr val="000000"/>
                </a:solidFill>
                <a:latin typeface="+mj-lt"/>
              </a:rPr>
              <a:t>between the regions of kindness. </a:t>
            </a:r>
            <a:endParaRPr lang="en-US" altLang="en-US" sz="1600" dirty="0" smtClean="0">
              <a:solidFill>
                <a:srgbClr val="000000"/>
              </a:solidFill>
              <a:latin typeface="+mj-lt"/>
            </a:endParaRPr>
          </a:p>
          <a:p>
            <a:pPr marL="0" lvl="0" indent="0" eaLnBrk="0" fontAlgn="base" hangingPunct="0">
              <a:lnSpc>
                <a:spcPct val="100000"/>
              </a:lnSpc>
              <a:spcBef>
                <a:spcPct val="0"/>
              </a:spcBef>
              <a:spcAft>
                <a:spcPct val="0"/>
              </a:spcAft>
              <a:buNone/>
            </a:pPr>
            <a:endParaRPr lang="en-US" altLang="en-US" sz="1600" dirty="0">
              <a:solidFill>
                <a:srgbClr val="000000"/>
              </a:solidFill>
              <a:latin typeface="+mj-lt"/>
            </a:endParaRPr>
          </a:p>
          <a:p>
            <a:pPr marL="0" lvl="0" indent="0" eaLnBrk="0" fontAlgn="base" hangingPunct="0">
              <a:lnSpc>
                <a:spcPct val="100000"/>
              </a:lnSpc>
              <a:spcBef>
                <a:spcPct val="0"/>
              </a:spcBef>
              <a:spcAft>
                <a:spcPct val="0"/>
              </a:spcAft>
              <a:buNone/>
            </a:pPr>
            <a:r>
              <a:rPr lang="en-US" altLang="en-US" sz="1600" dirty="0">
                <a:solidFill>
                  <a:srgbClr val="000000"/>
                </a:solidFill>
                <a:latin typeface="+mj-lt"/>
              </a:rPr>
              <a:t>How you ride and ride </a:t>
            </a:r>
          </a:p>
          <a:p>
            <a:pPr marL="0" lvl="0" indent="0" eaLnBrk="0" fontAlgn="base" hangingPunct="0">
              <a:lnSpc>
                <a:spcPct val="100000"/>
              </a:lnSpc>
              <a:spcBef>
                <a:spcPct val="0"/>
              </a:spcBef>
              <a:spcAft>
                <a:spcPct val="0"/>
              </a:spcAft>
              <a:buNone/>
            </a:pPr>
            <a:r>
              <a:rPr lang="en-US" altLang="en-US" sz="1600" dirty="0">
                <a:solidFill>
                  <a:srgbClr val="000000"/>
                </a:solidFill>
                <a:latin typeface="+mj-lt"/>
              </a:rPr>
              <a:t>thinking the bus will never stop, </a:t>
            </a:r>
          </a:p>
          <a:p>
            <a:pPr marL="0" lvl="0" indent="0" eaLnBrk="0" fontAlgn="base" hangingPunct="0">
              <a:lnSpc>
                <a:spcPct val="100000"/>
              </a:lnSpc>
              <a:spcBef>
                <a:spcPct val="0"/>
              </a:spcBef>
              <a:spcAft>
                <a:spcPct val="0"/>
              </a:spcAft>
              <a:buNone/>
            </a:pPr>
            <a:r>
              <a:rPr lang="en-US" altLang="en-US" sz="1600" dirty="0">
                <a:solidFill>
                  <a:srgbClr val="000000"/>
                </a:solidFill>
                <a:latin typeface="+mj-lt"/>
              </a:rPr>
              <a:t>the passengers eating maize and chicken </a:t>
            </a:r>
          </a:p>
          <a:p>
            <a:pPr marL="0" lvl="0" indent="0" eaLnBrk="0" fontAlgn="base" hangingPunct="0">
              <a:lnSpc>
                <a:spcPct val="100000"/>
              </a:lnSpc>
              <a:spcBef>
                <a:spcPct val="0"/>
              </a:spcBef>
              <a:spcAft>
                <a:spcPct val="0"/>
              </a:spcAft>
              <a:buNone/>
            </a:pPr>
            <a:r>
              <a:rPr lang="en-US" altLang="en-US" sz="1600" dirty="0">
                <a:solidFill>
                  <a:srgbClr val="000000"/>
                </a:solidFill>
                <a:latin typeface="+mj-lt"/>
              </a:rPr>
              <a:t>will stare out the window forever</a:t>
            </a:r>
            <a:r>
              <a:rPr lang="en-US" altLang="en-US" sz="1600" dirty="0" smtClean="0">
                <a:solidFill>
                  <a:srgbClr val="000000"/>
                </a:solidFill>
                <a:latin typeface="+mj-lt"/>
              </a:rPr>
              <a:t>.</a:t>
            </a:r>
            <a:endParaRPr lang="en-US" altLang="en-US" sz="1600" dirty="0">
              <a:solidFill>
                <a:srgbClr val="000000"/>
              </a:solidFill>
              <a:latin typeface="+mj-lt"/>
            </a:endParaRPr>
          </a:p>
        </p:txBody>
      </p:sp>
      <p:sp>
        <p:nvSpPr>
          <p:cNvPr id="4" name="TextBox 3"/>
          <p:cNvSpPr txBox="1"/>
          <p:nvPr/>
        </p:nvSpPr>
        <p:spPr>
          <a:xfrm>
            <a:off x="6192981" y="1925782"/>
            <a:ext cx="5320145" cy="3970318"/>
          </a:xfrm>
          <a:prstGeom prst="rect">
            <a:avLst/>
          </a:prstGeom>
          <a:noFill/>
        </p:spPr>
        <p:txBody>
          <a:bodyPr wrap="square" rtlCol="0">
            <a:spAutoFit/>
          </a:bodyPr>
          <a:lstStyle/>
          <a:p>
            <a:pPr lvl="0" eaLnBrk="0" fontAlgn="base" hangingPunct="0">
              <a:spcBef>
                <a:spcPct val="0"/>
              </a:spcBef>
              <a:spcAft>
                <a:spcPct val="0"/>
              </a:spcAft>
            </a:pPr>
            <a:r>
              <a:rPr lang="en-US" altLang="en-US" sz="1400" dirty="0" smtClean="0">
                <a:solidFill>
                  <a:srgbClr val="000000"/>
                </a:solidFill>
                <a:latin typeface="poets electra web"/>
              </a:rPr>
              <a:t>Before </a:t>
            </a:r>
            <a:r>
              <a:rPr lang="en-US" altLang="en-US" sz="1400" dirty="0">
                <a:solidFill>
                  <a:srgbClr val="000000"/>
                </a:solidFill>
                <a:latin typeface="poets electra web"/>
              </a:rPr>
              <a:t>you learn the tender gravity of kindness </a:t>
            </a:r>
          </a:p>
          <a:p>
            <a:pPr lvl="0" eaLnBrk="0" fontAlgn="base" hangingPunct="0">
              <a:spcBef>
                <a:spcPct val="0"/>
              </a:spcBef>
              <a:spcAft>
                <a:spcPct val="0"/>
              </a:spcAft>
            </a:pPr>
            <a:r>
              <a:rPr lang="en-US" altLang="en-US" sz="1400" dirty="0">
                <a:solidFill>
                  <a:srgbClr val="000000"/>
                </a:solidFill>
                <a:latin typeface="poets electra web"/>
              </a:rPr>
              <a:t>you must travel where the Indian in a white </a:t>
            </a:r>
            <a:r>
              <a:rPr lang="en-US" altLang="en-US" sz="1400" dirty="0" smtClean="0">
                <a:solidFill>
                  <a:srgbClr val="000000"/>
                </a:solidFill>
                <a:latin typeface="poets electra web"/>
              </a:rPr>
              <a:t>poncho</a:t>
            </a:r>
          </a:p>
          <a:p>
            <a:pPr lvl="0" eaLnBrk="0" fontAlgn="base" hangingPunct="0">
              <a:spcBef>
                <a:spcPct val="0"/>
              </a:spcBef>
              <a:spcAft>
                <a:spcPct val="0"/>
              </a:spcAft>
            </a:pPr>
            <a:r>
              <a:rPr lang="en-US" altLang="en-US" sz="1400" dirty="0" smtClean="0">
                <a:solidFill>
                  <a:srgbClr val="000000"/>
                </a:solidFill>
                <a:latin typeface="poets electra web"/>
              </a:rPr>
              <a:t>lies </a:t>
            </a:r>
            <a:r>
              <a:rPr lang="en-US" altLang="en-US" sz="1400" dirty="0">
                <a:solidFill>
                  <a:srgbClr val="000000"/>
                </a:solidFill>
                <a:latin typeface="poets electra web"/>
              </a:rPr>
              <a:t>dead by the side of the road. </a:t>
            </a:r>
          </a:p>
          <a:p>
            <a:pPr lvl="0" eaLnBrk="0" fontAlgn="base" hangingPunct="0">
              <a:spcBef>
                <a:spcPct val="0"/>
              </a:spcBef>
              <a:spcAft>
                <a:spcPct val="0"/>
              </a:spcAft>
            </a:pPr>
            <a:r>
              <a:rPr lang="en-US" altLang="en-US" sz="1400" dirty="0">
                <a:solidFill>
                  <a:srgbClr val="000000"/>
                </a:solidFill>
                <a:latin typeface="poets electra web"/>
              </a:rPr>
              <a:t>You must see how this could be you, how he too was someone </a:t>
            </a:r>
          </a:p>
          <a:p>
            <a:pPr lvl="0" eaLnBrk="0" fontAlgn="base" hangingPunct="0">
              <a:spcBef>
                <a:spcPct val="0"/>
              </a:spcBef>
              <a:spcAft>
                <a:spcPct val="0"/>
              </a:spcAft>
            </a:pPr>
            <a:r>
              <a:rPr lang="en-US" altLang="en-US" sz="1400" dirty="0">
                <a:solidFill>
                  <a:srgbClr val="000000"/>
                </a:solidFill>
                <a:latin typeface="poets electra web"/>
              </a:rPr>
              <a:t>who journeyed through the night with plans</a:t>
            </a:r>
          </a:p>
          <a:p>
            <a:pPr lvl="0" eaLnBrk="0" fontAlgn="base" hangingPunct="0">
              <a:spcBef>
                <a:spcPct val="0"/>
              </a:spcBef>
              <a:spcAft>
                <a:spcPct val="0"/>
              </a:spcAft>
            </a:pPr>
            <a:r>
              <a:rPr lang="en-US" altLang="en-US" sz="1400" dirty="0">
                <a:solidFill>
                  <a:srgbClr val="000000"/>
                </a:solidFill>
                <a:latin typeface="poets electra web"/>
              </a:rPr>
              <a:t>and the simple breath that kept him alive. </a:t>
            </a:r>
          </a:p>
          <a:p>
            <a:pPr lvl="0" eaLnBrk="0" fontAlgn="base" hangingPunct="0">
              <a:spcBef>
                <a:spcPct val="0"/>
              </a:spcBef>
              <a:spcAft>
                <a:spcPct val="0"/>
              </a:spcAft>
            </a:pPr>
            <a:endParaRPr lang="en-US" altLang="en-US" sz="1400" dirty="0">
              <a:solidFill>
                <a:srgbClr val="000000"/>
              </a:solidFill>
              <a:latin typeface="poets electra web"/>
            </a:endParaRPr>
          </a:p>
          <a:p>
            <a:pPr lvl="0" eaLnBrk="0" fontAlgn="base" hangingPunct="0">
              <a:spcBef>
                <a:spcPct val="0"/>
              </a:spcBef>
              <a:spcAft>
                <a:spcPct val="0"/>
              </a:spcAft>
            </a:pPr>
            <a:r>
              <a:rPr lang="en-US" altLang="en-US" sz="1400" dirty="0">
                <a:solidFill>
                  <a:srgbClr val="000000"/>
                </a:solidFill>
                <a:latin typeface="poets electra web"/>
              </a:rPr>
              <a:t>Before you know kindness as the deepest thing inside, </a:t>
            </a:r>
          </a:p>
          <a:p>
            <a:pPr lvl="0" eaLnBrk="0" fontAlgn="base" hangingPunct="0">
              <a:spcBef>
                <a:spcPct val="0"/>
              </a:spcBef>
              <a:spcAft>
                <a:spcPct val="0"/>
              </a:spcAft>
            </a:pPr>
            <a:r>
              <a:rPr lang="en-US" altLang="en-US" sz="1400" dirty="0">
                <a:solidFill>
                  <a:srgbClr val="000000"/>
                </a:solidFill>
                <a:latin typeface="poets electra web"/>
              </a:rPr>
              <a:t>you must know sorrow as the other deepest thing.</a:t>
            </a:r>
          </a:p>
          <a:p>
            <a:pPr lvl="0" eaLnBrk="0" fontAlgn="base" hangingPunct="0">
              <a:spcBef>
                <a:spcPct val="0"/>
              </a:spcBef>
              <a:spcAft>
                <a:spcPct val="0"/>
              </a:spcAft>
            </a:pPr>
            <a:r>
              <a:rPr lang="en-US" altLang="en-US" sz="1400" dirty="0">
                <a:solidFill>
                  <a:srgbClr val="000000"/>
                </a:solidFill>
                <a:latin typeface="poets electra web"/>
              </a:rPr>
              <a:t>You must wake up with sorrow. </a:t>
            </a:r>
          </a:p>
          <a:p>
            <a:pPr lvl="0" eaLnBrk="0" fontAlgn="base" hangingPunct="0">
              <a:spcBef>
                <a:spcPct val="0"/>
              </a:spcBef>
              <a:spcAft>
                <a:spcPct val="0"/>
              </a:spcAft>
            </a:pPr>
            <a:r>
              <a:rPr lang="en-US" altLang="en-US" sz="1400" dirty="0">
                <a:solidFill>
                  <a:srgbClr val="000000"/>
                </a:solidFill>
                <a:latin typeface="poets electra web"/>
              </a:rPr>
              <a:t>You must speak to it till your voice</a:t>
            </a:r>
          </a:p>
          <a:p>
            <a:pPr lvl="0" eaLnBrk="0" fontAlgn="base" hangingPunct="0">
              <a:spcBef>
                <a:spcPct val="0"/>
              </a:spcBef>
              <a:spcAft>
                <a:spcPct val="0"/>
              </a:spcAft>
            </a:pPr>
            <a:r>
              <a:rPr lang="en-US" altLang="en-US" sz="1400" dirty="0">
                <a:solidFill>
                  <a:srgbClr val="000000"/>
                </a:solidFill>
                <a:latin typeface="poets electra web"/>
              </a:rPr>
              <a:t>catches the thread of all sorrows and you see the size of the cloth. </a:t>
            </a:r>
          </a:p>
          <a:p>
            <a:pPr lvl="0" eaLnBrk="0" fontAlgn="base" hangingPunct="0">
              <a:spcBef>
                <a:spcPct val="0"/>
              </a:spcBef>
              <a:spcAft>
                <a:spcPct val="0"/>
              </a:spcAft>
            </a:pPr>
            <a:endParaRPr lang="en-US" altLang="en-US" sz="1400" dirty="0">
              <a:solidFill>
                <a:srgbClr val="000000"/>
              </a:solidFill>
              <a:latin typeface="poets electra web"/>
            </a:endParaRPr>
          </a:p>
          <a:p>
            <a:pPr lvl="0" eaLnBrk="0" fontAlgn="base" hangingPunct="0">
              <a:spcBef>
                <a:spcPct val="0"/>
              </a:spcBef>
              <a:spcAft>
                <a:spcPct val="0"/>
              </a:spcAft>
            </a:pPr>
            <a:r>
              <a:rPr lang="en-US" altLang="en-US" sz="1400" dirty="0">
                <a:solidFill>
                  <a:srgbClr val="000000"/>
                </a:solidFill>
                <a:latin typeface="poets electra web"/>
              </a:rPr>
              <a:t>Then it is only kindness that makes sense anymore,</a:t>
            </a:r>
          </a:p>
          <a:p>
            <a:pPr lvl="0" eaLnBrk="0" fontAlgn="base" hangingPunct="0">
              <a:spcBef>
                <a:spcPct val="0"/>
              </a:spcBef>
              <a:spcAft>
                <a:spcPct val="0"/>
              </a:spcAft>
            </a:pPr>
            <a:r>
              <a:rPr lang="en-US" altLang="en-US" sz="1400" dirty="0">
                <a:solidFill>
                  <a:srgbClr val="000000"/>
                </a:solidFill>
                <a:latin typeface="poets electra web"/>
              </a:rPr>
              <a:t>only kindness that ties your shoes and sends you out into the day</a:t>
            </a:r>
          </a:p>
          <a:p>
            <a:pPr lvl="0" eaLnBrk="0" fontAlgn="base" hangingPunct="0">
              <a:spcBef>
                <a:spcPct val="0"/>
              </a:spcBef>
              <a:spcAft>
                <a:spcPct val="0"/>
              </a:spcAft>
            </a:pPr>
            <a:r>
              <a:rPr lang="en-US" altLang="en-US" sz="1400" dirty="0">
                <a:solidFill>
                  <a:srgbClr val="000000"/>
                </a:solidFill>
                <a:latin typeface="poets electra web"/>
              </a:rPr>
              <a:t>to gaze at bread, only kindness that raises its head from the crowd of the world to say </a:t>
            </a:r>
            <a:r>
              <a:rPr lang="en-US" altLang="en-US" sz="1400" dirty="0" smtClean="0">
                <a:solidFill>
                  <a:srgbClr val="000000"/>
                </a:solidFill>
                <a:latin typeface="poets electra web"/>
              </a:rPr>
              <a:t>It </a:t>
            </a:r>
            <a:r>
              <a:rPr lang="en-US" altLang="en-US" sz="1400" dirty="0">
                <a:solidFill>
                  <a:srgbClr val="000000"/>
                </a:solidFill>
                <a:latin typeface="poets electra web"/>
              </a:rPr>
              <a:t>is I you have been looking for</a:t>
            </a:r>
            <a:endParaRPr lang="en-US" sz="1600" dirty="0"/>
          </a:p>
        </p:txBody>
      </p:sp>
    </p:spTree>
    <p:extLst>
      <p:ext uri="{BB962C8B-B14F-4D97-AF65-F5344CB8AC3E}">
        <p14:creationId xmlns:p14="http://schemas.microsoft.com/office/powerpoint/2010/main" val="25101642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smtClean="0">
                <a:solidFill>
                  <a:srgbClr val="0070C0"/>
                </a:solidFill>
              </a:rPr>
              <a:t>Spiritual Alphabet for an Ecological Civilization</a:t>
            </a:r>
            <a:r>
              <a:rPr lang="en-US" sz="4000" dirty="0" smtClean="0"/>
              <a:t/>
            </a:r>
            <a:br>
              <a:rPr lang="en-US" sz="4000" dirty="0" smtClean="0"/>
            </a:br>
            <a:r>
              <a:rPr lang="en-US" sz="4000" dirty="0" smtClean="0"/>
              <a:t>37 forms of </a:t>
            </a:r>
            <a:r>
              <a:rPr lang="en-US" sz="4000" smtClean="0"/>
              <a:t>Process Spirituality</a:t>
            </a:r>
            <a:endParaRPr lang="en-US" sz="4000"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20331" y="1825625"/>
            <a:ext cx="4351338" cy="4351338"/>
          </a:xfrm>
        </p:spPr>
      </p:pic>
    </p:spTree>
    <p:extLst>
      <p:ext uri="{BB962C8B-B14F-4D97-AF65-F5344CB8AC3E}">
        <p14:creationId xmlns:p14="http://schemas.microsoft.com/office/powerpoint/2010/main" val="42169104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Process Thought in Five Sentences</a:t>
            </a: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20331" y="1825625"/>
            <a:ext cx="4351338" cy="4351338"/>
          </a:xfrm>
        </p:spPr>
      </p:pic>
    </p:spTree>
    <p:extLst>
      <p:ext uri="{BB962C8B-B14F-4D97-AF65-F5344CB8AC3E}">
        <p14:creationId xmlns:p14="http://schemas.microsoft.com/office/powerpoint/2010/main" val="21851086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4600</TotalTime>
  <Words>3357</Words>
  <Application>Microsoft Office PowerPoint</Application>
  <PresentationFormat>Widescreen</PresentationFormat>
  <Paragraphs>247</Paragraphs>
  <Slides>43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43</vt:i4>
      </vt:variant>
    </vt:vector>
  </HeadingPairs>
  <TitlesOfParts>
    <vt:vector size="49" baseType="lpstr">
      <vt:lpstr>&amp;quot</vt:lpstr>
      <vt:lpstr>Arial</vt:lpstr>
      <vt:lpstr>Calibri</vt:lpstr>
      <vt:lpstr>Calibri Light</vt:lpstr>
      <vt:lpstr>poets electra web</vt:lpstr>
      <vt:lpstr>Office Theme</vt:lpstr>
      <vt:lpstr>Collecting  Light</vt:lpstr>
      <vt:lpstr>Contents</vt:lpstr>
      <vt:lpstr> Paragraphs, Poems, a Prayers,  and an Image  </vt:lpstr>
      <vt:lpstr>Introductory Paragraph #1</vt:lpstr>
      <vt:lpstr>Introductory Paragraph #2</vt:lpstr>
      <vt:lpstr>   Learning from Life: Collecting Light by Deborah Cooper    </vt:lpstr>
      <vt:lpstr>Kindness by Naomi Shihab Nye</vt:lpstr>
      <vt:lpstr>Spiritual Alphabet for an Ecological Civilization 37 forms of Process Spirituality</vt:lpstr>
      <vt:lpstr>Process Thought in Five Sentences</vt:lpstr>
      <vt:lpstr>Process Thought in Five Chinese Sentences</vt:lpstr>
      <vt:lpstr>Process Thought in Five English Sentences (roughly parallel to the Chinese)</vt:lpstr>
      <vt:lpstr>Why are People  Attracted to Process Thought?</vt:lpstr>
      <vt:lpstr>  Why are people attracted to Process Thought? When asked, they will name one or some combination of three kinds of reasons, prioritizing the reasons in different ways.  </vt:lpstr>
      <vt:lpstr>Intellectual, Philosophical Reasons</vt:lpstr>
      <vt:lpstr>Personal, Spiritual Reasons</vt:lpstr>
      <vt:lpstr>Social, Historical Reasons</vt:lpstr>
      <vt:lpstr>Ecological Civilization as a way of living creatively and compassionately in the larger web of life, with special care for all.</vt:lpstr>
      <vt:lpstr> Seven Important Ideas while Thinking about Ecological Civilization  </vt:lpstr>
      <vt:lpstr>Seven Important Ideas (cont.)</vt:lpstr>
      <vt:lpstr>What is the Process Way of Living?</vt:lpstr>
      <vt:lpstr>Approaching the Issue,  a Question from a College Student…</vt:lpstr>
      <vt:lpstr>Eightfold Path of Buddhism</vt:lpstr>
      <vt:lpstr>The Eightfold Path of Process</vt:lpstr>
      <vt:lpstr>Appreciating Relationships</vt:lpstr>
      <vt:lpstr>What is a Soul?  C. Robert (Bob) Mesle</vt:lpstr>
      <vt:lpstr>Growing into the Widest Self You Can Be open-minded, open-hearted, with integrity and a tolerance for enriching tensions</vt:lpstr>
      <vt:lpstr>A Soul with Size</vt:lpstr>
      <vt:lpstr>A Strong and Wide Soul (1) 6 characteristics in Loomer’s Paragraph</vt:lpstr>
      <vt:lpstr>A Strong and Wide Soul (2)</vt:lpstr>
      <vt:lpstr>  Living with Respect for People, Animals, and the Earth see Jane Goodall’s Prayer (next slide) </vt:lpstr>
      <vt:lpstr>Jane Goodall’s Prayer For Peace respect for people, animals, and the earth</vt:lpstr>
      <vt:lpstr>Being Kind to Your Body</vt:lpstr>
      <vt:lpstr> Trusting in the Availability of Fresh Possibilities heaven is a source of newness there is always hope </vt:lpstr>
      <vt:lpstr>Being Present to Each Day each day and moment is unique</vt:lpstr>
      <vt:lpstr>What Kind of Education might help build Ecological Civilizations?</vt:lpstr>
      <vt:lpstr>Compassion Education</vt:lpstr>
      <vt:lpstr>Education for Spiritual Literacy (1)</vt:lpstr>
      <vt:lpstr>Education for Spiritual Literacy (2)</vt:lpstr>
      <vt:lpstr> A Spiritual Alphabet Positive Emotions formingthe Heart of Spirituality </vt:lpstr>
      <vt:lpstr>Education for Environmental Appreciation</vt:lpstr>
      <vt:lpstr>Hope</vt:lpstr>
      <vt:lpstr>For Further Study</vt:lpstr>
      <vt:lpstr>Thanks from Jay McDaniel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Collecting Scraps of Light</dc:title>
  <dc:creator>Jay McDaniel</dc:creator>
  <cp:lastModifiedBy>Jay McDaniel</cp:lastModifiedBy>
  <cp:revision>84</cp:revision>
  <dcterms:created xsi:type="dcterms:W3CDTF">2018-07-15T22:01:03Z</dcterms:created>
  <dcterms:modified xsi:type="dcterms:W3CDTF">2018-07-27T13:52:43Z</dcterms:modified>
</cp:coreProperties>
</file>