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 b="def" i="def"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 b="def" i="def"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 b="def" i="def"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0" name="Shape 11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itle Text"/>
          <p:cNvSpPr txBox="1"/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Title Text</a:t>
            </a:r>
          </a:p>
        </p:txBody>
      </p:sp>
      <p:sp>
        <p:nvSpPr>
          <p:cNvPr id="92" name="Picture Placeholder 2"/>
          <p:cNvSpPr/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93" name="Body Level One…"/>
          <p:cNvSpPr txBox="1"/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 lIns="45718" tIns="45718" rIns="45718" bIns="45718"/>
          <a:lstStyle/>
          <a:p>
            <a:pPr/>
            <a:r>
              <a:t>Title Text</a:t>
            </a:r>
          </a:p>
        </p:txBody>
      </p:sp>
      <p:sp>
        <p:nvSpPr>
          <p:cNvPr id="102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lIns="45718" tIns="45718" rIns="45718" bIns="45718"/>
          <a:lstStyle>
            <a:lvl3pPr marL="1234438" indent="-320038"/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xfrm>
            <a:off x="11095178" y="6414761"/>
            <a:ext cx="258623" cy="248303"/>
          </a:xfrm>
          <a:prstGeom prst="rect">
            <a:avLst/>
          </a:prstGeom>
        </p:spPr>
        <p:txBody>
          <a:bodyPr lIns="45718" tIns="45718" rIns="45718" bIns="45718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Slide 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/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rgbClr val="FFFFFF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1" name="Body Level One…"/>
          <p:cNvSpPr txBox="1"/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>
                <a:solidFill>
                  <a:srgbClr val="FFFFFF"/>
                </a:solidFill>
              </a:defRPr>
            </a:lvl1pPr>
            <a:lvl2pPr marL="0" indent="457200" algn="ctr">
              <a:buSzTx/>
              <a:buFontTx/>
              <a:buNone/>
              <a:defRPr sz="2400">
                <a:solidFill>
                  <a:srgbClr val="FFFFFF"/>
                </a:solidFill>
              </a:defRPr>
            </a:lvl2pPr>
            <a:lvl3pPr marL="0" indent="914400" algn="ctr">
              <a:buSzTx/>
              <a:buFontTx/>
              <a:buNone/>
              <a:defRPr sz="2400">
                <a:solidFill>
                  <a:srgbClr val="FFFFFF"/>
                </a:solidFill>
              </a:defRPr>
            </a:lvl3pPr>
            <a:lvl4pPr marL="0" indent="1371600" algn="ctr">
              <a:buSzTx/>
              <a:buFontTx/>
              <a:buNone/>
              <a:defRPr sz="2400">
                <a:solidFill>
                  <a:srgbClr val="FFFFFF"/>
                </a:solidFill>
              </a:defRPr>
            </a:lvl4pPr>
            <a:lvl5pPr marL="0" indent="1828800" algn="ctr">
              <a:buSzTx/>
              <a:buFontTx/>
              <a:buNone/>
              <a:defRPr sz="2400"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0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39" name="Body Level One…"/>
          <p:cNvSpPr txBox="1"/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8" name="Body Level One…"/>
          <p:cNvSpPr txBox="1"/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b="1" sz="2400"/>
            </a:lvl1pPr>
            <a:lvl2pPr marL="0" indent="457200">
              <a:buSzTx/>
              <a:buFontTx/>
              <a:buNone/>
              <a:defRPr b="1" sz="2400"/>
            </a:lvl2pPr>
            <a:lvl3pPr marL="0" indent="914400">
              <a:buSzTx/>
              <a:buFontTx/>
              <a:buNone/>
              <a:defRPr b="1" sz="2400"/>
            </a:lvl3pPr>
            <a:lvl4pPr marL="0" indent="1371600">
              <a:buSzTx/>
              <a:buFontTx/>
              <a:buNone/>
              <a:defRPr b="1" sz="2400"/>
            </a:lvl4pPr>
            <a:lvl5pPr marL="0" indent="1828800">
              <a:buSzTx/>
              <a:buFontTx/>
              <a:buNone/>
              <a:defRPr b="1"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Text Placeholder 4"/>
          <p:cNvSpPr/>
          <p:nvPr>
            <p:ph type="body" sz="quarter" idx="21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b="1" sz="2400"/>
            </a:pPr>
          </a:p>
        </p:txBody>
      </p:sp>
      <p:sp>
        <p:nvSpPr>
          <p:cNvPr id="5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itle Text"/>
          <p:cNvSpPr txBox="1"/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Title Text</a:t>
            </a:r>
          </a:p>
        </p:txBody>
      </p:sp>
      <p:sp>
        <p:nvSpPr>
          <p:cNvPr id="82" name="Body Level One…"/>
          <p:cNvSpPr txBox="1"/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3" name="Text Placeholder 3"/>
          <p:cNvSpPr/>
          <p:nvPr>
            <p:ph type="body" sz="quarter" idx="2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</a:p>
        </p:txBody>
      </p:sp>
      <p:sp>
        <p:nvSpPr>
          <p:cNvPr id="8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Rectangle 8"/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113" name="Picture 4" descr="Picture 4"/>
          <p:cNvPicPr>
            <a:picLocks noChangeAspect="1"/>
          </p:cNvPicPr>
          <p:nvPr/>
        </p:nvPicPr>
        <p:blipFill>
          <a:blip r:embed="rId2">
            <a:alphaModFix amt="50000"/>
            <a:extLst/>
          </a:blip>
          <a:srcRect l="4743" t="0" r="6368" b="0"/>
          <a:stretch>
            <a:fillRect/>
          </a:stretch>
        </p:blipFill>
        <p:spPr>
          <a:xfrm>
            <a:off x="20" y="1"/>
            <a:ext cx="1219198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14" name="Title 1"/>
          <p:cNvSpPr txBox="1"/>
          <p:nvPr>
            <p:ph type="title"/>
          </p:nvPr>
        </p:nvSpPr>
        <p:spPr>
          <a:xfrm>
            <a:off x="1524000" y="1122361"/>
            <a:ext cx="9144000" cy="2900520"/>
          </a:xfrm>
          <a:prstGeom prst="rect">
            <a:avLst/>
          </a:prstGeom>
        </p:spPr>
        <p:txBody>
          <a:bodyPr/>
          <a:lstStyle/>
          <a:p>
            <a:pPr/>
            <a:r>
              <a:t>Compassion Here and Now</a:t>
            </a:r>
          </a:p>
        </p:txBody>
      </p:sp>
      <p:sp>
        <p:nvSpPr>
          <p:cNvPr id="115" name="Subtitle 2"/>
          <p:cNvSpPr txBox="1"/>
          <p:nvPr>
            <p:ph type="body" sz="quarter" idx="1"/>
          </p:nvPr>
        </p:nvSpPr>
        <p:spPr>
          <a:xfrm>
            <a:off x="1524000" y="4159403"/>
            <a:ext cx="9144000" cy="1098396"/>
          </a:xfrm>
          <a:prstGeom prst="rect">
            <a:avLst/>
          </a:prstGeom>
        </p:spPr>
        <p:txBody>
          <a:bodyPr/>
          <a:lstStyle/>
          <a:p>
            <a:pPr/>
          </a:p>
          <a:p>
            <a:pPr/>
            <a:r>
              <a:t>Exploring a Process Buddhism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Rectangle 16"/>
          <p:cNvSpPr/>
          <p:nvPr/>
        </p:nvSpPr>
        <p:spPr>
          <a:xfrm>
            <a:off x="3047" y="0"/>
            <a:ext cx="12188954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18" name="Freeform: Shape 18"/>
          <p:cNvSpPr/>
          <p:nvPr/>
        </p:nvSpPr>
        <p:spPr>
          <a:xfrm>
            <a:off x="0" y="0"/>
            <a:ext cx="4167272" cy="6858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11712" y="0"/>
                </a:lnTo>
                <a:lnTo>
                  <a:pt x="12377" y="259"/>
                </a:lnTo>
                <a:cubicBezTo>
                  <a:pt x="17941" y="2543"/>
                  <a:pt x="21600" y="6412"/>
                  <a:pt x="21600" y="10800"/>
                </a:cubicBezTo>
                <a:cubicBezTo>
                  <a:pt x="21600" y="15188"/>
                  <a:pt x="17941" y="19057"/>
                  <a:pt x="12377" y="21341"/>
                </a:cubicBezTo>
                <a:lnTo>
                  <a:pt x="11712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19" name="Title 1"/>
          <p:cNvSpPr txBox="1"/>
          <p:nvPr>
            <p:ph type="title"/>
          </p:nvPr>
        </p:nvSpPr>
        <p:spPr>
          <a:xfrm>
            <a:off x="686833" y="1153572"/>
            <a:ext cx="3200401" cy="44611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What is Process Buddhism?</a:t>
            </a:r>
          </a:p>
        </p:txBody>
      </p:sp>
      <p:sp>
        <p:nvSpPr>
          <p:cNvPr id="120" name="Arc 20"/>
          <p:cNvSpPr/>
          <p:nvPr/>
        </p:nvSpPr>
        <p:spPr>
          <a:xfrm flipV="1">
            <a:off x="9592117" y="4497194"/>
            <a:ext cx="2041718" cy="20417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1929" y="0"/>
                  <a:pt x="21600" y="9671"/>
                  <a:pt x="21600" y="21600"/>
                </a:cubicBezTo>
              </a:path>
            </a:pathLst>
          </a:custGeom>
          <a:ln w="127000" cap="rnd">
            <a:solidFill>
              <a:schemeClr val="accent4"/>
            </a:solidFill>
            <a:prstDash val="dash"/>
            <a:miter/>
          </a:ln>
        </p:spPr>
        <p:txBody>
          <a:bodyPr lIns="45719" rIns="45719" anchor="ctr"/>
          <a:lstStyle/>
          <a:p>
            <a:pPr algn="ctr"/>
          </a:p>
        </p:txBody>
      </p:sp>
      <p:sp>
        <p:nvSpPr>
          <p:cNvPr id="121" name="Content Placeholder 2"/>
          <p:cNvSpPr txBox="1"/>
          <p:nvPr>
            <p:ph type="body" idx="1"/>
          </p:nvPr>
        </p:nvSpPr>
        <p:spPr>
          <a:xfrm>
            <a:off x="4447308" y="591343"/>
            <a:ext cx="6906491" cy="5585621"/>
          </a:xfrm>
          <a:prstGeom prst="rect">
            <a:avLst/>
          </a:prstGeom>
        </p:spPr>
        <p:txBody>
          <a:bodyPr anchor="ctr"/>
          <a:lstStyle/>
          <a:p>
            <a:pPr marL="0" indent="0">
              <a:buSzTx/>
              <a:buNone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pPr>
            <a:r>
              <a:t>Process Thought is a philosophical tradition with followers worldwide, influenced by the organic philosophy of Alfred North Whitehead, a late philosopher and mathematician. The idea of "process" has become not only a philosophy or worldview but also a way of life, referred to as the global process movement.</a:t>
            </a:r>
            <a:br/>
            <a:br/>
            <a:r>
              <a:t>While Buddhism is a rich and diverse tradition with followers worldwide, it is often categorized into three groups: Mahayana, Theravada, and Vajrayana. It includes both theistic and non-theistic traditions, with Zen Buddhism being non-theistic and Pure Land Buddhism being theistic as it appeals to cosmic Bodhisattvas.</a:t>
            </a:r>
            <a:br/>
            <a:r>
              <a:t>​</a:t>
            </a:r>
            <a:br/>
            <a:r>
              <a:t>There are notable areas of overlap between various forms of Buddhism and Process thinking, suggesting the potential for a Process Buddhism that combines elements from both traditions. This new approach would not be strictly Buddhist or Process but rather a third way that could be embraced by individuals of different paths. Here are twenty concepts to explore in the development of a Process Buddhism.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Rectangle 8"/>
          <p:cNvSpPr/>
          <p:nvPr/>
        </p:nvSpPr>
        <p:spPr>
          <a:xfrm>
            <a:off x="-1" y="0"/>
            <a:ext cx="12188954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24" name="Title 1"/>
          <p:cNvSpPr txBox="1"/>
          <p:nvPr>
            <p:ph type="title"/>
          </p:nvPr>
        </p:nvSpPr>
        <p:spPr>
          <a:xfrm>
            <a:off x="5297761" y="329184"/>
            <a:ext cx="6251111" cy="1783079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pPr/>
            <a:r>
              <a:t>The Influence of Zen and Pure Land</a:t>
            </a:r>
          </a:p>
        </p:txBody>
      </p:sp>
      <p:pic>
        <p:nvPicPr>
          <p:cNvPr id="125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rcRect l="54613" t="0" r="55" b="0"/>
          <a:stretch>
            <a:fillRect/>
          </a:stretch>
        </p:blipFill>
        <p:spPr>
          <a:xfrm>
            <a:off x="1" y="10"/>
            <a:ext cx="4657295" cy="68579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4" h="21600" fill="norm" stroke="1" extrusionOk="0">
                <a:moveTo>
                  <a:pt x="0" y="0"/>
                </a:moveTo>
                <a:lnTo>
                  <a:pt x="0" y="21600"/>
                </a:lnTo>
                <a:lnTo>
                  <a:pt x="18235" y="21600"/>
                </a:lnTo>
                <a:lnTo>
                  <a:pt x="18642" y="21010"/>
                </a:lnTo>
                <a:cubicBezTo>
                  <a:pt x="19189" y="20153"/>
                  <a:pt x="19670" y="19271"/>
                  <a:pt x="20088" y="18364"/>
                </a:cubicBezTo>
                <a:cubicBezTo>
                  <a:pt x="20248" y="18015"/>
                  <a:pt x="20383" y="17662"/>
                  <a:pt x="20552" y="17261"/>
                </a:cubicBezTo>
                <a:cubicBezTo>
                  <a:pt x="20552" y="17297"/>
                  <a:pt x="20550" y="17331"/>
                  <a:pt x="20545" y="17366"/>
                </a:cubicBezTo>
                <a:cubicBezTo>
                  <a:pt x="20313" y="18027"/>
                  <a:pt x="20113" y="18694"/>
                  <a:pt x="19842" y="19348"/>
                </a:cubicBezTo>
                <a:cubicBezTo>
                  <a:pt x="19531" y="20097"/>
                  <a:pt x="19175" y="20832"/>
                  <a:pt x="18769" y="21549"/>
                </a:cubicBezTo>
                <a:lnTo>
                  <a:pt x="18737" y="21600"/>
                </a:lnTo>
                <a:lnTo>
                  <a:pt x="18981" y="21600"/>
                </a:lnTo>
                <a:lnTo>
                  <a:pt x="19038" y="21506"/>
                </a:lnTo>
                <a:cubicBezTo>
                  <a:pt x="19773" y="20203"/>
                  <a:pt x="20331" y="18863"/>
                  <a:pt x="20741" y="17490"/>
                </a:cubicBezTo>
                <a:cubicBezTo>
                  <a:pt x="21113" y="16246"/>
                  <a:pt x="21332" y="14988"/>
                  <a:pt x="21477" y="13724"/>
                </a:cubicBezTo>
                <a:cubicBezTo>
                  <a:pt x="21600" y="12642"/>
                  <a:pt x="21512" y="11568"/>
                  <a:pt x="21317" y="10492"/>
                </a:cubicBezTo>
                <a:cubicBezTo>
                  <a:pt x="20945" y="8391"/>
                  <a:pt x="20249" y="6322"/>
                  <a:pt x="19240" y="4319"/>
                </a:cubicBezTo>
                <a:cubicBezTo>
                  <a:pt x="18592" y="3043"/>
                  <a:pt x="17833" y="1805"/>
                  <a:pt x="16930" y="619"/>
                </a:cubicBezTo>
                <a:lnTo>
                  <a:pt x="16434" y="0"/>
                </a:lnTo>
                <a:lnTo>
                  <a:pt x="16167" y="0"/>
                </a:lnTo>
                <a:lnTo>
                  <a:pt x="16989" y="1045"/>
                </a:lnTo>
                <a:cubicBezTo>
                  <a:pt x="17305" y="1478"/>
                  <a:pt x="17602" y="1917"/>
                  <a:pt x="17884" y="2362"/>
                </a:cubicBezTo>
                <a:cubicBezTo>
                  <a:pt x="17953" y="2472"/>
                  <a:pt x="18020" y="2582"/>
                  <a:pt x="18088" y="2691"/>
                </a:cubicBezTo>
                <a:cubicBezTo>
                  <a:pt x="18035" y="2663"/>
                  <a:pt x="17995" y="2625"/>
                  <a:pt x="17970" y="2582"/>
                </a:cubicBezTo>
                <a:cubicBezTo>
                  <a:pt x="17466" y="1857"/>
                  <a:pt x="16911" y="1151"/>
                  <a:pt x="16302" y="469"/>
                </a:cubicBezTo>
                <a:lnTo>
                  <a:pt x="15858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</p:pic>
      <p:grpSp>
        <p:nvGrpSpPr>
          <p:cNvPr id="128" name="sketchy line"/>
          <p:cNvGrpSpPr/>
          <p:nvPr/>
        </p:nvGrpSpPr>
        <p:grpSpPr>
          <a:xfrm>
            <a:off x="5297656" y="2354570"/>
            <a:ext cx="4243996" cy="55234"/>
            <a:chOff x="0" y="0"/>
            <a:chExt cx="4243995" cy="55232"/>
          </a:xfrm>
        </p:grpSpPr>
        <p:sp>
          <p:nvSpPr>
            <p:cNvPr id="126" name="Shape"/>
            <p:cNvSpPr/>
            <p:nvPr/>
          </p:nvSpPr>
          <p:spPr>
            <a:xfrm>
              <a:off x="0" y="6523"/>
              <a:ext cx="4243695" cy="487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8" h="14183" fill="norm" stroke="1" extrusionOk="0">
                  <a:moveTo>
                    <a:pt x="0" y="4034"/>
                  </a:moveTo>
                  <a:cubicBezTo>
                    <a:pt x="732" y="8876"/>
                    <a:pt x="1358" y="8357"/>
                    <a:pt x="2654" y="4034"/>
                  </a:cubicBezTo>
                  <a:cubicBezTo>
                    <a:pt x="3950" y="-289"/>
                    <a:pt x="4146" y="-1022"/>
                    <a:pt x="5091" y="4034"/>
                  </a:cubicBezTo>
                  <a:cubicBezTo>
                    <a:pt x="6037" y="9089"/>
                    <a:pt x="6884" y="-2811"/>
                    <a:pt x="7745" y="4034"/>
                  </a:cubicBezTo>
                  <a:cubicBezTo>
                    <a:pt x="8605" y="10878"/>
                    <a:pt x="9617" y="5743"/>
                    <a:pt x="10830" y="4034"/>
                  </a:cubicBezTo>
                  <a:cubicBezTo>
                    <a:pt x="12043" y="2324"/>
                    <a:pt x="13338" y="-4118"/>
                    <a:pt x="14131" y="4034"/>
                  </a:cubicBezTo>
                  <a:cubicBezTo>
                    <a:pt x="14925" y="12186"/>
                    <a:pt x="15939" y="-3267"/>
                    <a:pt x="17649" y="4034"/>
                  </a:cubicBezTo>
                  <a:cubicBezTo>
                    <a:pt x="19358" y="11334"/>
                    <a:pt x="20447" y="4928"/>
                    <a:pt x="21598" y="4034"/>
                  </a:cubicBezTo>
                  <a:cubicBezTo>
                    <a:pt x="21596" y="5828"/>
                    <a:pt x="21598" y="7462"/>
                    <a:pt x="21598" y="9359"/>
                  </a:cubicBezTo>
                  <a:cubicBezTo>
                    <a:pt x="20449" y="2351"/>
                    <a:pt x="19516" y="7928"/>
                    <a:pt x="18297" y="9359"/>
                  </a:cubicBezTo>
                  <a:cubicBezTo>
                    <a:pt x="17077" y="10789"/>
                    <a:pt x="16308" y="4869"/>
                    <a:pt x="14779" y="9359"/>
                  </a:cubicBezTo>
                  <a:cubicBezTo>
                    <a:pt x="13251" y="13848"/>
                    <a:pt x="12857" y="17482"/>
                    <a:pt x="11262" y="9359"/>
                  </a:cubicBezTo>
                  <a:cubicBezTo>
                    <a:pt x="9667" y="1235"/>
                    <a:pt x="10008" y="12679"/>
                    <a:pt x="8825" y="9359"/>
                  </a:cubicBezTo>
                  <a:cubicBezTo>
                    <a:pt x="7641" y="6038"/>
                    <a:pt x="6839" y="7671"/>
                    <a:pt x="5523" y="9359"/>
                  </a:cubicBezTo>
                  <a:cubicBezTo>
                    <a:pt x="4208" y="11046"/>
                    <a:pt x="3961" y="14401"/>
                    <a:pt x="2654" y="9359"/>
                  </a:cubicBezTo>
                  <a:cubicBezTo>
                    <a:pt x="1347" y="4316"/>
                    <a:pt x="612" y="5277"/>
                    <a:pt x="0" y="9359"/>
                  </a:cubicBezTo>
                  <a:cubicBezTo>
                    <a:pt x="4" y="7178"/>
                    <a:pt x="-2" y="6416"/>
                    <a:pt x="0" y="4034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27" name="Shape"/>
            <p:cNvSpPr/>
            <p:nvPr/>
          </p:nvSpPr>
          <p:spPr>
            <a:xfrm>
              <a:off x="60" y="0"/>
              <a:ext cx="4243936" cy="462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6" h="14334" fill="norm" stroke="1" extrusionOk="0">
                  <a:moveTo>
                    <a:pt x="0" y="6315"/>
                  </a:moveTo>
                  <a:cubicBezTo>
                    <a:pt x="1086" y="-195"/>
                    <a:pt x="1565" y="700"/>
                    <a:pt x="2437" y="6315"/>
                  </a:cubicBezTo>
                  <a:cubicBezTo>
                    <a:pt x="3310" y="11930"/>
                    <a:pt x="4229" y="-267"/>
                    <a:pt x="4874" y="6315"/>
                  </a:cubicBezTo>
                  <a:cubicBezTo>
                    <a:pt x="5519" y="12897"/>
                    <a:pt x="6624" y="14102"/>
                    <a:pt x="7743" y="6315"/>
                  </a:cubicBezTo>
                  <a:cubicBezTo>
                    <a:pt x="8863" y="-1472"/>
                    <a:pt x="10026" y="-2716"/>
                    <a:pt x="11260" y="6315"/>
                  </a:cubicBezTo>
                  <a:cubicBezTo>
                    <a:pt x="12494" y="15346"/>
                    <a:pt x="13021" y="4829"/>
                    <a:pt x="13913" y="6315"/>
                  </a:cubicBezTo>
                  <a:cubicBezTo>
                    <a:pt x="14805" y="7802"/>
                    <a:pt x="15761" y="2159"/>
                    <a:pt x="16566" y="6315"/>
                  </a:cubicBezTo>
                  <a:cubicBezTo>
                    <a:pt x="17371" y="10471"/>
                    <a:pt x="20253" y="3178"/>
                    <a:pt x="21594" y="6315"/>
                  </a:cubicBezTo>
                  <a:cubicBezTo>
                    <a:pt x="21599" y="9097"/>
                    <a:pt x="21592" y="9216"/>
                    <a:pt x="21594" y="11983"/>
                  </a:cubicBezTo>
                  <a:cubicBezTo>
                    <a:pt x="20654" y="15999"/>
                    <a:pt x="19899" y="7294"/>
                    <a:pt x="18294" y="11983"/>
                  </a:cubicBezTo>
                  <a:cubicBezTo>
                    <a:pt x="16689" y="16673"/>
                    <a:pt x="16894" y="5083"/>
                    <a:pt x="15641" y="11983"/>
                  </a:cubicBezTo>
                  <a:cubicBezTo>
                    <a:pt x="14387" y="18884"/>
                    <a:pt x="14083" y="6893"/>
                    <a:pt x="12988" y="11983"/>
                  </a:cubicBezTo>
                  <a:cubicBezTo>
                    <a:pt x="11893" y="17074"/>
                    <a:pt x="11103" y="12367"/>
                    <a:pt x="9687" y="11983"/>
                  </a:cubicBezTo>
                  <a:cubicBezTo>
                    <a:pt x="8270" y="11599"/>
                    <a:pt x="7927" y="13808"/>
                    <a:pt x="6170" y="11983"/>
                  </a:cubicBezTo>
                  <a:cubicBezTo>
                    <a:pt x="4413" y="10159"/>
                    <a:pt x="4450" y="11159"/>
                    <a:pt x="3733" y="11983"/>
                  </a:cubicBezTo>
                  <a:cubicBezTo>
                    <a:pt x="3016" y="12808"/>
                    <a:pt x="934" y="10888"/>
                    <a:pt x="0" y="11983"/>
                  </a:cubicBezTo>
                  <a:cubicBezTo>
                    <a:pt x="-1" y="10723"/>
                    <a:pt x="3" y="8118"/>
                    <a:pt x="0" y="6315"/>
                  </a:cubicBezTo>
                  <a:close/>
                </a:path>
              </a:pathLst>
            </a:custGeom>
            <a:noFill/>
            <a:ln w="44450" cap="rnd">
              <a:solidFill>
                <a:schemeClr val="accent2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sp>
        <p:nvSpPr>
          <p:cNvPr id="129" name="Content Placeholder 2"/>
          <p:cNvSpPr txBox="1"/>
          <p:nvPr>
            <p:ph type="body" sz="half" idx="1"/>
          </p:nvPr>
        </p:nvSpPr>
        <p:spPr>
          <a:xfrm>
            <a:off x="5297761" y="2706623"/>
            <a:ext cx="6251111" cy="3483865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81000"/>
              </a:lnSpc>
              <a:buSzTx/>
              <a:buNone/>
              <a:defRPr sz="2000"/>
            </a:pPr>
          </a:p>
          <a:p>
            <a:pPr>
              <a:lnSpc>
                <a:spcPct val="81000"/>
              </a:lnSpc>
              <a:defRPr sz="2000"/>
            </a:pPr>
            <a:r>
              <a:t>Many of the ideas on the following slides reflect the influence of Zen (Chan) and Pure Land Buddhism as found in Chinese, Japanese, and Korean traditions.</a:t>
            </a:r>
          </a:p>
          <a:p>
            <a:pPr>
              <a:lnSpc>
                <a:spcPct val="81000"/>
              </a:lnSpc>
              <a:defRPr sz="2000"/>
            </a:pPr>
            <a:r>
              <a:t>They are not as indebted to Theravada and Vajrayana ways of thinking, although they carry their influence.</a:t>
            </a:r>
          </a:p>
          <a:p>
            <a:pPr>
              <a:lnSpc>
                <a:spcPct val="81000"/>
              </a:lnSpc>
              <a:defRPr sz="2000"/>
            </a:pPr>
            <a:r>
              <a:t>Our thinking about Emptiness reflects the influence of the Kyoto School of Japanese Buddhist philosophy.</a:t>
            </a:r>
          </a:p>
          <a:p>
            <a:pPr>
              <a:lnSpc>
                <a:spcPct val="81000"/>
              </a:lnSpc>
              <a:defRPr sz="2000"/>
            </a:pPr>
            <a:r>
              <a:t>Our hope is that many forms of Process Buddhism will be developed, some of which may be more Vajrayana and Theravada in flavor.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" name="sketch line"/>
          <p:cNvGrpSpPr/>
          <p:nvPr/>
        </p:nvGrpSpPr>
        <p:grpSpPr>
          <a:xfrm>
            <a:off x="149404" y="2396835"/>
            <a:ext cx="10855260" cy="61127"/>
            <a:chOff x="0" y="0"/>
            <a:chExt cx="10855258" cy="61125"/>
          </a:xfrm>
        </p:grpSpPr>
        <p:sp>
          <p:nvSpPr>
            <p:cNvPr id="131" name="Shape"/>
            <p:cNvSpPr/>
            <p:nvPr/>
          </p:nvSpPr>
          <p:spPr>
            <a:xfrm>
              <a:off x="-1" y="0"/>
              <a:ext cx="10854456" cy="547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9" h="14313" fill="norm" stroke="1" extrusionOk="0">
                  <a:moveTo>
                    <a:pt x="0" y="6302"/>
                  </a:moveTo>
                  <a:cubicBezTo>
                    <a:pt x="532" y="10296"/>
                    <a:pt x="827" y="802"/>
                    <a:pt x="1134" y="6302"/>
                  </a:cubicBezTo>
                  <a:cubicBezTo>
                    <a:pt x="1442" y="11802"/>
                    <a:pt x="1531" y="5687"/>
                    <a:pt x="1836" y="6302"/>
                  </a:cubicBezTo>
                  <a:cubicBezTo>
                    <a:pt x="2141" y="6917"/>
                    <a:pt x="2785" y="6264"/>
                    <a:pt x="3618" y="6302"/>
                  </a:cubicBezTo>
                  <a:cubicBezTo>
                    <a:pt x="4451" y="6340"/>
                    <a:pt x="4269" y="7734"/>
                    <a:pt x="4752" y="6302"/>
                  </a:cubicBezTo>
                  <a:cubicBezTo>
                    <a:pt x="5235" y="4870"/>
                    <a:pt x="5559" y="11132"/>
                    <a:pt x="5886" y="6302"/>
                  </a:cubicBezTo>
                  <a:cubicBezTo>
                    <a:pt x="6213" y="1472"/>
                    <a:pt x="7123" y="11267"/>
                    <a:pt x="7668" y="6302"/>
                  </a:cubicBezTo>
                  <a:cubicBezTo>
                    <a:pt x="8213" y="1337"/>
                    <a:pt x="8378" y="9493"/>
                    <a:pt x="8586" y="6302"/>
                  </a:cubicBezTo>
                  <a:cubicBezTo>
                    <a:pt x="8794" y="3111"/>
                    <a:pt x="9477" y="1803"/>
                    <a:pt x="10368" y="6302"/>
                  </a:cubicBezTo>
                  <a:cubicBezTo>
                    <a:pt x="11258" y="10801"/>
                    <a:pt x="11328" y="5442"/>
                    <a:pt x="12150" y="6302"/>
                  </a:cubicBezTo>
                  <a:cubicBezTo>
                    <a:pt x="12971" y="7162"/>
                    <a:pt x="12846" y="4963"/>
                    <a:pt x="13499" y="6302"/>
                  </a:cubicBezTo>
                  <a:cubicBezTo>
                    <a:pt x="14153" y="7641"/>
                    <a:pt x="14809" y="1643"/>
                    <a:pt x="15281" y="6302"/>
                  </a:cubicBezTo>
                  <a:cubicBezTo>
                    <a:pt x="15753" y="10961"/>
                    <a:pt x="16125" y="-64"/>
                    <a:pt x="16415" y="6302"/>
                  </a:cubicBezTo>
                  <a:cubicBezTo>
                    <a:pt x="16706" y="12668"/>
                    <a:pt x="17019" y="12966"/>
                    <a:pt x="17549" y="6302"/>
                  </a:cubicBezTo>
                  <a:cubicBezTo>
                    <a:pt x="18079" y="-362"/>
                    <a:pt x="18728" y="16231"/>
                    <a:pt x="19115" y="6302"/>
                  </a:cubicBezTo>
                  <a:cubicBezTo>
                    <a:pt x="19502" y="-3627"/>
                    <a:pt x="19913" y="-424"/>
                    <a:pt x="20249" y="6302"/>
                  </a:cubicBezTo>
                  <a:cubicBezTo>
                    <a:pt x="20586" y="13028"/>
                    <a:pt x="21285" y="6484"/>
                    <a:pt x="21599" y="6302"/>
                  </a:cubicBezTo>
                  <a:cubicBezTo>
                    <a:pt x="21598" y="8573"/>
                    <a:pt x="21599" y="9997"/>
                    <a:pt x="21599" y="11080"/>
                  </a:cubicBezTo>
                  <a:cubicBezTo>
                    <a:pt x="21110" y="12640"/>
                    <a:pt x="20583" y="12131"/>
                    <a:pt x="20033" y="11080"/>
                  </a:cubicBezTo>
                  <a:cubicBezTo>
                    <a:pt x="19483" y="10031"/>
                    <a:pt x="19588" y="7233"/>
                    <a:pt x="19331" y="11080"/>
                  </a:cubicBezTo>
                  <a:cubicBezTo>
                    <a:pt x="19074" y="14928"/>
                    <a:pt x="18665" y="6792"/>
                    <a:pt x="18413" y="11080"/>
                  </a:cubicBezTo>
                  <a:cubicBezTo>
                    <a:pt x="18161" y="15369"/>
                    <a:pt x="17075" y="5021"/>
                    <a:pt x="16631" y="11080"/>
                  </a:cubicBezTo>
                  <a:cubicBezTo>
                    <a:pt x="16187" y="17140"/>
                    <a:pt x="15727" y="13215"/>
                    <a:pt x="15281" y="11080"/>
                  </a:cubicBezTo>
                  <a:cubicBezTo>
                    <a:pt x="14836" y="8946"/>
                    <a:pt x="14797" y="13385"/>
                    <a:pt x="14363" y="11080"/>
                  </a:cubicBezTo>
                  <a:cubicBezTo>
                    <a:pt x="13929" y="8776"/>
                    <a:pt x="13294" y="11263"/>
                    <a:pt x="13014" y="11080"/>
                  </a:cubicBezTo>
                  <a:cubicBezTo>
                    <a:pt x="12733" y="10899"/>
                    <a:pt x="12561" y="14929"/>
                    <a:pt x="12312" y="11080"/>
                  </a:cubicBezTo>
                  <a:cubicBezTo>
                    <a:pt x="12062" y="7232"/>
                    <a:pt x="11835" y="9457"/>
                    <a:pt x="11610" y="11080"/>
                  </a:cubicBezTo>
                  <a:cubicBezTo>
                    <a:pt x="11385" y="12704"/>
                    <a:pt x="10910" y="8545"/>
                    <a:pt x="10260" y="11080"/>
                  </a:cubicBezTo>
                  <a:cubicBezTo>
                    <a:pt x="9610" y="13616"/>
                    <a:pt x="9634" y="13962"/>
                    <a:pt x="9342" y="11080"/>
                  </a:cubicBezTo>
                  <a:cubicBezTo>
                    <a:pt x="9049" y="8199"/>
                    <a:pt x="8115" y="8134"/>
                    <a:pt x="7776" y="11080"/>
                  </a:cubicBezTo>
                  <a:cubicBezTo>
                    <a:pt x="7437" y="14027"/>
                    <a:pt x="7041" y="11954"/>
                    <a:pt x="6858" y="11080"/>
                  </a:cubicBezTo>
                  <a:cubicBezTo>
                    <a:pt x="6674" y="10207"/>
                    <a:pt x="5951" y="4188"/>
                    <a:pt x="5292" y="11080"/>
                  </a:cubicBezTo>
                  <a:cubicBezTo>
                    <a:pt x="4633" y="17973"/>
                    <a:pt x="4831" y="8812"/>
                    <a:pt x="4590" y="11080"/>
                  </a:cubicBezTo>
                  <a:cubicBezTo>
                    <a:pt x="4349" y="13349"/>
                    <a:pt x="3423" y="7273"/>
                    <a:pt x="3024" y="11080"/>
                  </a:cubicBezTo>
                  <a:cubicBezTo>
                    <a:pt x="2626" y="14888"/>
                    <a:pt x="2323" y="10754"/>
                    <a:pt x="2106" y="11080"/>
                  </a:cubicBezTo>
                  <a:cubicBezTo>
                    <a:pt x="1889" y="11407"/>
                    <a:pt x="1553" y="14519"/>
                    <a:pt x="1404" y="11080"/>
                  </a:cubicBezTo>
                  <a:cubicBezTo>
                    <a:pt x="1255" y="7642"/>
                    <a:pt x="430" y="14155"/>
                    <a:pt x="0" y="11080"/>
                  </a:cubicBezTo>
                  <a:cubicBezTo>
                    <a:pt x="0" y="9255"/>
                    <a:pt x="-1" y="8329"/>
                    <a:pt x="0" y="6302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32" name="Shape"/>
            <p:cNvSpPr/>
            <p:nvPr/>
          </p:nvSpPr>
          <p:spPr>
            <a:xfrm>
              <a:off x="459" y="2668"/>
              <a:ext cx="10854800" cy="584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3108" fill="norm" stroke="1" extrusionOk="0">
                  <a:moveTo>
                    <a:pt x="0" y="4811"/>
                  </a:moveTo>
                  <a:cubicBezTo>
                    <a:pt x="293" y="533"/>
                    <a:pt x="692" y="3737"/>
                    <a:pt x="918" y="4811"/>
                  </a:cubicBezTo>
                  <a:cubicBezTo>
                    <a:pt x="1144" y="5885"/>
                    <a:pt x="1609" y="9256"/>
                    <a:pt x="2268" y="4811"/>
                  </a:cubicBezTo>
                  <a:cubicBezTo>
                    <a:pt x="2927" y="366"/>
                    <a:pt x="3239" y="6094"/>
                    <a:pt x="3834" y="4811"/>
                  </a:cubicBezTo>
                  <a:cubicBezTo>
                    <a:pt x="4429" y="3528"/>
                    <a:pt x="4254" y="4086"/>
                    <a:pt x="4536" y="4811"/>
                  </a:cubicBezTo>
                  <a:cubicBezTo>
                    <a:pt x="4818" y="5536"/>
                    <a:pt x="4889" y="6983"/>
                    <a:pt x="5238" y="4811"/>
                  </a:cubicBezTo>
                  <a:cubicBezTo>
                    <a:pt x="5587" y="2639"/>
                    <a:pt x="6391" y="-4833"/>
                    <a:pt x="7020" y="4811"/>
                  </a:cubicBezTo>
                  <a:cubicBezTo>
                    <a:pt x="7649" y="14455"/>
                    <a:pt x="8077" y="9754"/>
                    <a:pt x="8370" y="4811"/>
                  </a:cubicBezTo>
                  <a:cubicBezTo>
                    <a:pt x="8662" y="-132"/>
                    <a:pt x="8905" y="2155"/>
                    <a:pt x="9072" y="4811"/>
                  </a:cubicBezTo>
                  <a:cubicBezTo>
                    <a:pt x="9239" y="7467"/>
                    <a:pt x="10033" y="3450"/>
                    <a:pt x="10422" y="4811"/>
                  </a:cubicBezTo>
                  <a:cubicBezTo>
                    <a:pt x="10810" y="6172"/>
                    <a:pt x="11827" y="891"/>
                    <a:pt x="12203" y="4811"/>
                  </a:cubicBezTo>
                  <a:cubicBezTo>
                    <a:pt x="12580" y="8730"/>
                    <a:pt x="12903" y="10694"/>
                    <a:pt x="13337" y="4811"/>
                  </a:cubicBezTo>
                  <a:cubicBezTo>
                    <a:pt x="13772" y="-1072"/>
                    <a:pt x="13912" y="1412"/>
                    <a:pt x="14471" y="4811"/>
                  </a:cubicBezTo>
                  <a:cubicBezTo>
                    <a:pt x="15030" y="8210"/>
                    <a:pt x="15292" y="-2580"/>
                    <a:pt x="15821" y="4811"/>
                  </a:cubicBezTo>
                  <a:cubicBezTo>
                    <a:pt x="16351" y="12202"/>
                    <a:pt x="16901" y="2458"/>
                    <a:pt x="17387" y="4811"/>
                  </a:cubicBezTo>
                  <a:cubicBezTo>
                    <a:pt x="17873" y="7163"/>
                    <a:pt x="18291" y="1694"/>
                    <a:pt x="18953" y="4811"/>
                  </a:cubicBezTo>
                  <a:cubicBezTo>
                    <a:pt x="19615" y="7928"/>
                    <a:pt x="20491" y="6489"/>
                    <a:pt x="21599" y="4811"/>
                  </a:cubicBezTo>
                  <a:cubicBezTo>
                    <a:pt x="21600" y="5809"/>
                    <a:pt x="21600" y="6880"/>
                    <a:pt x="21599" y="8912"/>
                  </a:cubicBezTo>
                  <a:cubicBezTo>
                    <a:pt x="21276" y="11207"/>
                    <a:pt x="21042" y="11444"/>
                    <a:pt x="20681" y="8912"/>
                  </a:cubicBezTo>
                  <a:cubicBezTo>
                    <a:pt x="20319" y="6380"/>
                    <a:pt x="19574" y="1057"/>
                    <a:pt x="18899" y="8912"/>
                  </a:cubicBezTo>
                  <a:cubicBezTo>
                    <a:pt x="18224" y="16767"/>
                    <a:pt x="18147" y="11698"/>
                    <a:pt x="17549" y="8912"/>
                  </a:cubicBezTo>
                  <a:cubicBezTo>
                    <a:pt x="16951" y="6126"/>
                    <a:pt x="17193" y="6265"/>
                    <a:pt x="16847" y="8912"/>
                  </a:cubicBezTo>
                  <a:cubicBezTo>
                    <a:pt x="16501" y="11559"/>
                    <a:pt x="15915" y="9052"/>
                    <a:pt x="15497" y="8912"/>
                  </a:cubicBezTo>
                  <a:cubicBezTo>
                    <a:pt x="15079" y="8771"/>
                    <a:pt x="14751" y="9613"/>
                    <a:pt x="14363" y="8912"/>
                  </a:cubicBezTo>
                  <a:cubicBezTo>
                    <a:pt x="13976" y="8210"/>
                    <a:pt x="13727" y="8135"/>
                    <a:pt x="13229" y="8912"/>
                  </a:cubicBezTo>
                  <a:cubicBezTo>
                    <a:pt x="12732" y="9689"/>
                    <a:pt x="12446" y="13472"/>
                    <a:pt x="12095" y="8912"/>
                  </a:cubicBezTo>
                  <a:cubicBezTo>
                    <a:pt x="11745" y="4351"/>
                    <a:pt x="11189" y="5531"/>
                    <a:pt x="10962" y="8912"/>
                  </a:cubicBezTo>
                  <a:cubicBezTo>
                    <a:pt x="10734" y="12292"/>
                    <a:pt x="10022" y="10827"/>
                    <a:pt x="9396" y="8912"/>
                  </a:cubicBezTo>
                  <a:cubicBezTo>
                    <a:pt x="8769" y="6996"/>
                    <a:pt x="8436" y="14128"/>
                    <a:pt x="8046" y="8912"/>
                  </a:cubicBezTo>
                  <a:cubicBezTo>
                    <a:pt x="7656" y="3695"/>
                    <a:pt x="7599" y="12583"/>
                    <a:pt x="7344" y="8912"/>
                  </a:cubicBezTo>
                  <a:cubicBezTo>
                    <a:pt x="7088" y="5241"/>
                    <a:pt x="6498" y="14273"/>
                    <a:pt x="6210" y="8912"/>
                  </a:cubicBezTo>
                  <a:cubicBezTo>
                    <a:pt x="5921" y="3551"/>
                    <a:pt x="5413" y="13035"/>
                    <a:pt x="4644" y="8912"/>
                  </a:cubicBezTo>
                  <a:cubicBezTo>
                    <a:pt x="3875" y="4789"/>
                    <a:pt x="4174" y="6106"/>
                    <a:pt x="3726" y="8912"/>
                  </a:cubicBezTo>
                  <a:cubicBezTo>
                    <a:pt x="3279" y="11718"/>
                    <a:pt x="2553" y="14987"/>
                    <a:pt x="1944" y="8912"/>
                  </a:cubicBezTo>
                  <a:cubicBezTo>
                    <a:pt x="1336" y="2837"/>
                    <a:pt x="813" y="1946"/>
                    <a:pt x="0" y="8912"/>
                  </a:cubicBezTo>
                  <a:cubicBezTo>
                    <a:pt x="0" y="6934"/>
                    <a:pt x="1" y="5811"/>
                    <a:pt x="0" y="4811"/>
                  </a:cubicBezTo>
                  <a:close/>
                </a:path>
              </a:pathLst>
            </a:custGeom>
            <a:noFill/>
            <a:ln w="41275" cap="rnd">
              <a:solidFill>
                <a:schemeClr val="accent2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pic>
        <p:nvPicPr>
          <p:cNvPr id="134" name="Buddhism Learning Circle Wheel Transparent.png" descr="Buddhism Learning Circle Wheel Transparent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25732" y="0"/>
            <a:ext cx="6858002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135" name="Process Buddhist…"/>
          <p:cNvSpPr txBox="1"/>
          <p:nvPr>
            <p:ph type="title"/>
          </p:nvPr>
        </p:nvSpPr>
        <p:spPr>
          <a:xfrm>
            <a:off x="232959" y="273063"/>
            <a:ext cx="4965443" cy="1755450"/>
          </a:xfrm>
          <a:prstGeom prst="rect">
            <a:avLst/>
          </a:prstGeom>
        </p:spPr>
        <p:txBody>
          <a:bodyPr anchor="b"/>
          <a:lstStyle/>
          <a:p>
            <a:pPr>
              <a:defRPr sz="5400"/>
            </a:pPr>
            <a:r>
              <a:t>Process Buddhist</a:t>
            </a:r>
          </a:p>
          <a:p>
            <a:pPr>
              <a:defRPr sz="5400"/>
            </a:pPr>
            <a:r>
              <a:t>Concepts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mph" nodeType="clickEffect" presetSubtype="0" presetID="8" grpId="1" accel="50000" fill="hold">
                                  <p:stCondLst>
                                    <p:cond delay="0"/>
                                  </p:stCondLst>
                                  <p:childTnLst>
                                    <p:animRot by="-24300000">
                                      <p:cBhvr>
                                        <p:cTn id="6" dur="60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Rectangle 7"/>
          <p:cNvSpPr/>
          <p:nvPr/>
        </p:nvSpPr>
        <p:spPr>
          <a:xfrm>
            <a:off x="-1" y="0"/>
            <a:ext cx="12188954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38" name="Title 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5400"/>
            </a:lvl1pPr>
          </a:lstStyle>
          <a:p>
            <a:pPr/>
            <a:r>
              <a:t>Mutual Becoming Here-and-Now</a:t>
            </a:r>
          </a:p>
        </p:txBody>
      </p:sp>
      <p:grpSp>
        <p:nvGrpSpPr>
          <p:cNvPr id="141" name="sketch line"/>
          <p:cNvGrpSpPr/>
          <p:nvPr/>
        </p:nvGrpSpPr>
        <p:grpSpPr>
          <a:xfrm>
            <a:off x="668735" y="1653253"/>
            <a:ext cx="10854658" cy="61121"/>
            <a:chOff x="0" y="0"/>
            <a:chExt cx="10854656" cy="61120"/>
          </a:xfrm>
        </p:grpSpPr>
        <p:sp>
          <p:nvSpPr>
            <p:cNvPr id="139" name="Shape"/>
            <p:cNvSpPr/>
            <p:nvPr/>
          </p:nvSpPr>
          <p:spPr>
            <a:xfrm>
              <a:off x="0" y="0"/>
              <a:ext cx="10854229" cy="54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9" h="14314" fill="norm" stroke="1" extrusionOk="0">
                  <a:moveTo>
                    <a:pt x="0" y="6302"/>
                  </a:moveTo>
                  <a:cubicBezTo>
                    <a:pt x="532" y="10296"/>
                    <a:pt x="827" y="802"/>
                    <a:pt x="1134" y="6302"/>
                  </a:cubicBezTo>
                  <a:cubicBezTo>
                    <a:pt x="1442" y="11802"/>
                    <a:pt x="1531" y="5687"/>
                    <a:pt x="1836" y="6302"/>
                  </a:cubicBezTo>
                  <a:cubicBezTo>
                    <a:pt x="2141" y="6917"/>
                    <a:pt x="2785" y="6264"/>
                    <a:pt x="3618" y="6302"/>
                  </a:cubicBezTo>
                  <a:cubicBezTo>
                    <a:pt x="4451" y="6340"/>
                    <a:pt x="4269" y="7734"/>
                    <a:pt x="4752" y="6302"/>
                  </a:cubicBezTo>
                  <a:cubicBezTo>
                    <a:pt x="5235" y="4870"/>
                    <a:pt x="5559" y="11132"/>
                    <a:pt x="5886" y="6302"/>
                  </a:cubicBezTo>
                  <a:cubicBezTo>
                    <a:pt x="6213" y="1472"/>
                    <a:pt x="7123" y="11267"/>
                    <a:pt x="7668" y="6302"/>
                  </a:cubicBezTo>
                  <a:cubicBezTo>
                    <a:pt x="8213" y="1337"/>
                    <a:pt x="8378" y="9493"/>
                    <a:pt x="8586" y="6302"/>
                  </a:cubicBezTo>
                  <a:cubicBezTo>
                    <a:pt x="8794" y="3111"/>
                    <a:pt x="9477" y="1803"/>
                    <a:pt x="10368" y="6302"/>
                  </a:cubicBezTo>
                  <a:cubicBezTo>
                    <a:pt x="11258" y="10801"/>
                    <a:pt x="11328" y="5442"/>
                    <a:pt x="12150" y="6302"/>
                  </a:cubicBezTo>
                  <a:cubicBezTo>
                    <a:pt x="12971" y="7162"/>
                    <a:pt x="12846" y="4963"/>
                    <a:pt x="13499" y="6302"/>
                  </a:cubicBezTo>
                  <a:cubicBezTo>
                    <a:pt x="14153" y="7641"/>
                    <a:pt x="14809" y="1643"/>
                    <a:pt x="15281" y="6302"/>
                  </a:cubicBezTo>
                  <a:cubicBezTo>
                    <a:pt x="15753" y="10961"/>
                    <a:pt x="16125" y="-64"/>
                    <a:pt x="16415" y="6302"/>
                  </a:cubicBezTo>
                  <a:cubicBezTo>
                    <a:pt x="16706" y="12668"/>
                    <a:pt x="17019" y="12966"/>
                    <a:pt x="17549" y="6302"/>
                  </a:cubicBezTo>
                  <a:cubicBezTo>
                    <a:pt x="18079" y="-362"/>
                    <a:pt x="18728" y="16231"/>
                    <a:pt x="19115" y="6302"/>
                  </a:cubicBezTo>
                  <a:cubicBezTo>
                    <a:pt x="19502" y="-3627"/>
                    <a:pt x="19913" y="-424"/>
                    <a:pt x="20249" y="6302"/>
                  </a:cubicBezTo>
                  <a:cubicBezTo>
                    <a:pt x="20586" y="13028"/>
                    <a:pt x="21285" y="6484"/>
                    <a:pt x="21599" y="6302"/>
                  </a:cubicBezTo>
                  <a:cubicBezTo>
                    <a:pt x="21598" y="8573"/>
                    <a:pt x="21599" y="9997"/>
                    <a:pt x="21599" y="11080"/>
                  </a:cubicBezTo>
                  <a:cubicBezTo>
                    <a:pt x="21110" y="12640"/>
                    <a:pt x="20583" y="12131"/>
                    <a:pt x="20033" y="11080"/>
                  </a:cubicBezTo>
                  <a:cubicBezTo>
                    <a:pt x="19483" y="10031"/>
                    <a:pt x="19588" y="7233"/>
                    <a:pt x="19331" y="11080"/>
                  </a:cubicBezTo>
                  <a:cubicBezTo>
                    <a:pt x="19074" y="14928"/>
                    <a:pt x="18665" y="6792"/>
                    <a:pt x="18413" y="11080"/>
                  </a:cubicBezTo>
                  <a:cubicBezTo>
                    <a:pt x="18161" y="15369"/>
                    <a:pt x="17075" y="5021"/>
                    <a:pt x="16631" y="11080"/>
                  </a:cubicBezTo>
                  <a:cubicBezTo>
                    <a:pt x="16187" y="17140"/>
                    <a:pt x="15727" y="13215"/>
                    <a:pt x="15281" y="11080"/>
                  </a:cubicBezTo>
                  <a:cubicBezTo>
                    <a:pt x="14836" y="8946"/>
                    <a:pt x="14797" y="13385"/>
                    <a:pt x="14363" y="11080"/>
                  </a:cubicBezTo>
                  <a:cubicBezTo>
                    <a:pt x="13929" y="8776"/>
                    <a:pt x="13294" y="11263"/>
                    <a:pt x="13014" y="11080"/>
                  </a:cubicBezTo>
                  <a:cubicBezTo>
                    <a:pt x="12733" y="10899"/>
                    <a:pt x="12561" y="14929"/>
                    <a:pt x="12312" y="11080"/>
                  </a:cubicBezTo>
                  <a:cubicBezTo>
                    <a:pt x="12062" y="7232"/>
                    <a:pt x="11835" y="9457"/>
                    <a:pt x="11610" y="11080"/>
                  </a:cubicBezTo>
                  <a:cubicBezTo>
                    <a:pt x="11385" y="12704"/>
                    <a:pt x="10910" y="8545"/>
                    <a:pt x="10260" y="11080"/>
                  </a:cubicBezTo>
                  <a:cubicBezTo>
                    <a:pt x="9610" y="13616"/>
                    <a:pt x="9634" y="13962"/>
                    <a:pt x="9342" y="11080"/>
                  </a:cubicBezTo>
                  <a:cubicBezTo>
                    <a:pt x="9049" y="8199"/>
                    <a:pt x="8115" y="8134"/>
                    <a:pt x="7776" y="11080"/>
                  </a:cubicBezTo>
                  <a:cubicBezTo>
                    <a:pt x="7437" y="14027"/>
                    <a:pt x="7041" y="11954"/>
                    <a:pt x="6858" y="11080"/>
                  </a:cubicBezTo>
                  <a:cubicBezTo>
                    <a:pt x="6674" y="10207"/>
                    <a:pt x="5951" y="4188"/>
                    <a:pt x="5292" y="11080"/>
                  </a:cubicBezTo>
                  <a:cubicBezTo>
                    <a:pt x="4633" y="17973"/>
                    <a:pt x="4831" y="8812"/>
                    <a:pt x="4590" y="11080"/>
                  </a:cubicBezTo>
                  <a:cubicBezTo>
                    <a:pt x="4349" y="13349"/>
                    <a:pt x="3423" y="7273"/>
                    <a:pt x="3024" y="11080"/>
                  </a:cubicBezTo>
                  <a:cubicBezTo>
                    <a:pt x="2626" y="14888"/>
                    <a:pt x="2323" y="10754"/>
                    <a:pt x="2106" y="11080"/>
                  </a:cubicBezTo>
                  <a:cubicBezTo>
                    <a:pt x="1889" y="11407"/>
                    <a:pt x="1553" y="14519"/>
                    <a:pt x="1404" y="11080"/>
                  </a:cubicBezTo>
                  <a:cubicBezTo>
                    <a:pt x="1255" y="7642"/>
                    <a:pt x="430" y="14155"/>
                    <a:pt x="0" y="11080"/>
                  </a:cubicBezTo>
                  <a:cubicBezTo>
                    <a:pt x="0" y="9255"/>
                    <a:pt x="-1" y="8329"/>
                    <a:pt x="0" y="6302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40" name="Shape"/>
            <p:cNvSpPr/>
            <p:nvPr/>
          </p:nvSpPr>
          <p:spPr>
            <a:xfrm>
              <a:off x="236" y="2666"/>
              <a:ext cx="10854421" cy="584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9" h="13108" fill="norm" stroke="1" extrusionOk="0">
                  <a:moveTo>
                    <a:pt x="0" y="4811"/>
                  </a:moveTo>
                  <a:cubicBezTo>
                    <a:pt x="293" y="533"/>
                    <a:pt x="692" y="3737"/>
                    <a:pt x="918" y="4811"/>
                  </a:cubicBezTo>
                  <a:cubicBezTo>
                    <a:pt x="1144" y="5885"/>
                    <a:pt x="1609" y="9256"/>
                    <a:pt x="2268" y="4811"/>
                  </a:cubicBezTo>
                  <a:cubicBezTo>
                    <a:pt x="2927" y="366"/>
                    <a:pt x="3239" y="6094"/>
                    <a:pt x="3834" y="4811"/>
                  </a:cubicBezTo>
                  <a:cubicBezTo>
                    <a:pt x="4429" y="3528"/>
                    <a:pt x="4254" y="4086"/>
                    <a:pt x="4536" y="4811"/>
                  </a:cubicBezTo>
                  <a:cubicBezTo>
                    <a:pt x="4818" y="5536"/>
                    <a:pt x="4889" y="6983"/>
                    <a:pt x="5238" y="4811"/>
                  </a:cubicBezTo>
                  <a:cubicBezTo>
                    <a:pt x="5587" y="2639"/>
                    <a:pt x="6391" y="-4833"/>
                    <a:pt x="7020" y="4811"/>
                  </a:cubicBezTo>
                  <a:cubicBezTo>
                    <a:pt x="7649" y="14455"/>
                    <a:pt x="8077" y="9754"/>
                    <a:pt x="8370" y="4811"/>
                  </a:cubicBezTo>
                  <a:cubicBezTo>
                    <a:pt x="8662" y="-132"/>
                    <a:pt x="8905" y="2155"/>
                    <a:pt x="9072" y="4811"/>
                  </a:cubicBezTo>
                  <a:cubicBezTo>
                    <a:pt x="9239" y="7467"/>
                    <a:pt x="10033" y="3450"/>
                    <a:pt x="10422" y="4811"/>
                  </a:cubicBezTo>
                  <a:cubicBezTo>
                    <a:pt x="10810" y="6172"/>
                    <a:pt x="11827" y="891"/>
                    <a:pt x="12203" y="4811"/>
                  </a:cubicBezTo>
                  <a:cubicBezTo>
                    <a:pt x="12580" y="8730"/>
                    <a:pt x="12903" y="10694"/>
                    <a:pt x="13337" y="4811"/>
                  </a:cubicBezTo>
                  <a:cubicBezTo>
                    <a:pt x="13772" y="-1072"/>
                    <a:pt x="13912" y="1412"/>
                    <a:pt x="14471" y="4811"/>
                  </a:cubicBezTo>
                  <a:cubicBezTo>
                    <a:pt x="15030" y="8210"/>
                    <a:pt x="15292" y="-2580"/>
                    <a:pt x="15821" y="4811"/>
                  </a:cubicBezTo>
                  <a:cubicBezTo>
                    <a:pt x="16351" y="12202"/>
                    <a:pt x="16901" y="2458"/>
                    <a:pt x="17387" y="4811"/>
                  </a:cubicBezTo>
                  <a:cubicBezTo>
                    <a:pt x="17873" y="7163"/>
                    <a:pt x="18291" y="1694"/>
                    <a:pt x="18953" y="4811"/>
                  </a:cubicBezTo>
                  <a:cubicBezTo>
                    <a:pt x="19615" y="7928"/>
                    <a:pt x="20491" y="6489"/>
                    <a:pt x="21599" y="4811"/>
                  </a:cubicBezTo>
                  <a:cubicBezTo>
                    <a:pt x="21600" y="5809"/>
                    <a:pt x="21600" y="6880"/>
                    <a:pt x="21599" y="8912"/>
                  </a:cubicBezTo>
                  <a:cubicBezTo>
                    <a:pt x="21276" y="11207"/>
                    <a:pt x="21042" y="11444"/>
                    <a:pt x="20681" y="8912"/>
                  </a:cubicBezTo>
                  <a:cubicBezTo>
                    <a:pt x="20319" y="6380"/>
                    <a:pt x="19574" y="1057"/>
                    <a:pt x="18899" y="8912"/>
                  </a:cubicBezTo>
                  <a:cubicBezTo>
                    <a:pt x="18224" y="16767"/>
                    <a:pt x="18147" y="11698"/>
                    <a:pt x="17549" y="8912"/>
                  </a:cubicBezTo>
                  <a:cubicBezTo>
                    <a:pt x="16951" y="6126"/>
                    <a:pt x="17193" y="6265"/>
                    <a:pt x="16847" y="8912"/>
                  </a:cubicBezTo>
                  <a:cubicBezTo>
                    <a:pt x="16501" y="11559"/>
                    <a:pt x="15915" y="9052"/>
                    <a:pt x="15497" y="8912"/>
                  </a:cubicBezTo>
                  <a:cubicBezTo>
                    <a:pt x="15079" y="8771"/>
                    <a:pt x="14751" y="9613"/>
                    <a:pt x="14363" y="8912"/>
                  </a:cubicBezTo>
                  <a:cubicBezTo>
                    <a:pt x="13976" y="8210"/>
                    <a:pt x="13727" y="8135"/>
                    <a:pt x="13229" y="8912"/>
                  </a:cubicBezTo>
                  <a:cubicBezTo>
                    <a:pt x="12732" y="9689"/>
                    <a:pt x="12446" y="13472"/>
                    <a:pt x="12095" y="8912"/>
                  </a:cubicBezTo>
                  <a:cubicBezTo>
                    <a:pt x="11745" y="4351"/>
                    <a:pt x="11189" y="5531"/>
                    <a:pt x="10962" y="8912"/>
                  </a:cubicBezTo>
                  <a:cubicBezTo>
                    <a:pt x="10734" y="12292"/>
                    <a:pt x="10022" y="10827"/>
                    <a:pt x="9396" y="8912"/>
                  </a:cubicBezTo>
                  <a:cubicBezTo>
                    <a:pt x="8769" y="6996"/>
                    <a:pt x="8436" y="14128"/>
                    <a:pt x="8046" y="8912"/>
                  </a:cubicBezTo>
                  <a:cubicBezTo>
                    <a:pt x="7656" y="3695"/>
                    <a:pt x="7599" y="12583"/>
                    <a:pt x="7344" y="8912"/>
                  </a:cubicBezTo>
                  <a:cubicBezTo>
                    <a:pt x="7088" y="5241"/>
                    <a:pt x="6498" y="14273"/>
                    <a:pt x="6210" y="8912"/>
                  </a:cubicBezTo>
                  <a:cubicBezTo>
                    <a:pt x="5921" y="3551"/>
                    <a:pt x="5413" y="13035"/>
                    <a:pt x="4644" y="8912"/>
                  </a:cubicBezTo>
                  <a:cubicBezTo>
                    <a:pt x="3875" y="4789"/>
                    <a:pt x="4174" y="6106"/>
                    <a:pt x="3726" y="8912"/>
                  </a:cubicBezTo>
                  <a:cubicBezTo>
                    <a:pt x="3279" y="11718"/>
                    <a:pt x="2553" y="14987"/>
                    <a:pt x="1944" y="8912"/>
                  </a:cubicBezTo>
                  <a:cubicBezTo>
                    <a:pt x="1336" y="2837"/>
                    <a:pt x="813" y="1946"/>
                    <a:pt x="0" y="8912"/>
                  </a:cubicBezTo>
                  <a:cubicBezTo>
                    <a:pt x="0" y="6934"/>
                    <a:pt x="1" y="5811"/>
                    <a:pt x="0" y="4811"/>
                  </a:cubicBezTo>
                  <a:close/>
                </a:path>
              </a:pathLst>
            </a:custGeom>
            <a:noFill/>
            <a:ln w="41275" cap="rnd">
              <a:solidFill>
                <a:schemeClr val="accent2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sp>
        <p:nvSpPr>
          <p:cNvPr id="142" name="Content Placeholder 2"/>
          <p:cNvSpPr txBox="1"/>
          <p:nvPr>
            <p:ph type="body" idx="1"/>
          </p:nvPr>
        </p:nvSpPr>
        <p:spPr>
          <a:xfrm>
            <a:off x="838200" y="1929384"/>
            <a:ext cx="10515600" cy="425196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700"/>
              </a:spcBef>
              <a:tabLst>
                <a:tab pos="457200" algn="l"/>
              </a:tabLst>
              <a:defRPr sz="2000">
                <a:latin typeface="Quattrocento Sans"/>
                <a:ea typeface="Quattrocento Sans"/>
                <a:cs typeface="Quattrocento Sans"/>
                <a:sym typeface="Quattrocento Sans"/>
              </a:defRPr>
            </a:pPr>
            <a:r>
              <a:t>The practice of breathing meditation and focusing on physical sensations, connecting with the present moment through the body's awareness. </a:t>
            </a:r>
          </a:p>
          <a:p>
            <a:pPr>
              <a:spcBef>
                <a:spcPts val="700"/>
              </a:spcBef>
              <a:tabLst>
                <a:tab pos="457200" algn="l"/>
              </a:tabLst>
              <a:defRPr sz="2000">
                <a:latin typeface="Quattrocento Sans"/>
                <a:ea typeface="Quattrocento Sans"/>
                <a:cs typeface="Quattrocento Sans"/>
                <a:sym typeface="Quattrocento Sans"/>
              </a:defRPr>
            </a:pPr>
            <a:r>
              <a:t>The concept of mu-shin (no-mind) as the practice of living attentively, spontaneously, and in the present moment, without self-conscious ego. Mu-shin is always here and now. It can include thinking, remembering, and anticipating. Always it is present to what is happening.</a:t>
            </a:r>
          </a:p>
          <a:p>
            <a:pPr>
              <a:spcBef>
                <a:spcPts val="700"/>
              </a:spcBef>
              <a:tabLst>
                <a:tab pos="457200" algn="l"/>
              </a:tabLst>
              <a:defRPr sz="2000">
                <a:latin typeface="Quattrocento Sans"/>
                <a:ea typeface="Quattrocento Sans"/>
                <a:cs typeface="Quattrocento Sans"/>
                <a:sym typeface="Quattrocento Sans"/>
              </a:defRPr>
            </a:pPr>
            <a:r>
              <a:t>The principle of inter-becoming (pratitya-samutpada) and Whitehead's idea of relativity, every actuality is “present in” every other actuality.</a:t>
            </a:r>
          </a:p>
          <a:p>
            <a:pPr>
              <a:spcBef>
                <a:spcPts val="700"/>
              </a:spcBef>
              <a:tabLst>
                <a:tab pos="457200" algn="l"/>
              </a:tabLst>
              <a:defRPr sz="2000">
                <a:latin typeface="Quattrocento Sans"/>
                <a:ea typeface="Quattrocento Sans"/>
                <a:cs typeface="Quattrocento Sans"/>
                <a:sym typeface="Quattrocento Sans"/>
              </a:defRPr>
            </a:pPr>
            <a:r>
              <a:t>Compassion as the ability to feel the feelings of others, taking their perspective, recognizing that the world is my body and that "my self is my neighbor."</a:t>
            </a:r>
          </a:p>
          <a:p>
            <a:pPr>
              <a:spcBef>
                <a:spcPts val="700"/>
              </a:spcBef>
              <a:tabLst>
                <a:tab pos="457200" algn="l"/>
              </a:tabLst>
              <a:defRPr sz="2000">
                <a:latin typeface="Quattrocento Sans"/>
                <a:ea typeface="Quattrocento Sans"/>
                <a:cs typeface="Quattrocento Sans"/>
                <a:sym typeface="Quattrocento Sans"/>
              </a:defRPr>
            </a:pPr>
            <a:r>
              <a:t>The Bodhisattva vow and the inwardly felt calling (lure) to wisdom and compassion, to "return" again and again to this world until all living beings are saved.</a:t>
            </a:r>
          </a:p>
          <a:p>
            <a:pPr>
              <a:spcBef>
                <a:spcPts val="700"/>
              </a:spcBef>
              <a:tabLst>
                <a:tab pos="457200" algn="l"/>
              </a:tabLst>
              <a:defRPr sz="2000">
                <a:latin typeface="Quattrocento Sans"/>
                <a:ea typeface="Quattrocento Sans"/>
                <a:cs typeface="Quattrocento Sans"/>
                <a:sym typeface="Quattrocento Sans"/>
              </a:defRPr>
            </a:pPr>
            <a:r>
              <a:t>Reincarnation and a recognition of a continuing journey after death.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Rectangle 7"/>
          <p:cNvSpPr/>
          <p:nvPr/>
        </p:nvSpPr>
        <p:spPr>
          <a:xfrm>
            <a:off x="-1" y="0"/>
            <a:ext cx="12188954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45" name="Title 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5000"/>
            </a:lvl1pPr>
          </a:lstStyle>
          <a:p>
            <a:pPr/>
            <a:r>
              <a:t>Cosmology and the Buddha-Nature</a:t>
            </a:r>
          </a:p>
        </p:txBody>
      </p:sp>
      <p:grpSp>
        <p:nvGrpSpPr>
          <p:cNvPr id="148" name="sketch line"/>
          <p:cNvGrpSpPr/>
          <p:nvPr/>
        </p:nvGrpSpPr>
        <p:grpSpPr>
          <a:xfrm>
            <a:off x="668735" y="1653253"/>
            <a:ext cx="10854658" cy="61121"/>
            <a:chOff x="0" y="0"/>
            <a:chExt cx="10854656" cy="61120"/>
          </a:xfrm>
        </p:grpSpPr>
        <p:sp>
          <p:nvSpPr>
            <p:cNvPr id="146" name="Shape"/>
            <p:cNvSpPr/>
            <p:nvPr/>
          </p:nvSpPr>
          <p:spPr>
            <a:xfrm>
              <a:off x="0" y="0"/>
              <a:ext cx="10854229" cy="54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9" h="14314" fill="norm" stroke="1" extrusionOk="0">
                  <a:moveTo>
                    <a:pt x="0" y="6302"/>
                  </a:moveTo>
                  <a:cubicBezTo>
                    <a:pt x="532" y="10296"/>
                    <a:pt x="827" y="802"/>
                    <a:pt x="1134" y="6302"/>
                  </a:cubicBezTo>
                  <a:cubicBezTo>
                    <a:pt x="1442" y="11802"/>
                    <a:pt x="1531" y="5687"/>
                    <a:pt x="1836" y="6302"/>
                  </a:cubicBezTo>
                  <a:cubicBezTo>
                    <a:pt x="2141" y="6917"/>
                    <a:pt x="2785" y="6264"/>
                    <a:pt x="3618" y="6302"/>
                  </a:cubicBezTo>
                  <a:cubicBezTo>
                    <a:pt x="4451" y="6340"/>
                    <a:pt x="4269" y="7734"/>
                    <a:pt x="4752" y="6302"/>
                  </a:cubicBezTo>
                  <a:cubicBezTo>
                    <a:pt x="5235" y="4870"/>
                    <a:pt x="5559" y="11132"/>
                    <a:pt x="5886" y="6302"/>
                  </a:cubicBezTo>
                  <a:cubicBezTo>
                    <a:pt x="6213" y="1472"/>
                    <a:pt x="7123" y="11267"/>
                    <a:pt x="7668" y="6302"/>
                  </a:cubicBezTo>
                  <a:cubicBezTo>
                    <a:pt x="8213" y="1337"/>
                    <a:pt x="8378" y="9493"/>
                    <a:pt x="8586" y="6302"/>
                  </a:cubicBezTo>
                  <a:cubicBezTo>
                    <a:pt x="8794" y="3111"/>
                    <a:pt x="9477" y="1803"/>
                    <a:pt x="10368" y="6302"/>
                  </a:cubicBezTo>
                  <a:cubicBezTo>
                    <a:pt x="11258" y="10801"/>
                    <a:pt x="11328" y="5442"/>
                    <a:pt x="12150" y="6302"/>
                  </a:cubicBezTo>
                  <a:cubicBezTo>
                    <a:pt x="12971" y="7162"/>
                    <a:pt x="12846" y="4963"/>
                    <a:pt x="13499" y="6302"/>
                  </a:cubicBezTo>
                  <a:cubicBezTo>
                    <a:pt x="14153" y="7641"/>
                    <a:pt x="14809" y="1643"/>
                    <a:pt x="15281" y="6302"/>
                  </a:cubicBezTo>
                  <a:cubicBezTo>
                    <a:pt x="15753" y="10961"/>
                    <a:pt x="16125" y="-64"/>
                    <a:pt x="16415" y="6302"/>
                  </a:cubicBezTo>
                  <a:cubicBezTo>
                    <a:pt x="16706" y="12668"/>
                    <a:pt x="17019" y="12966"/>
                    <a:pt x="17549" y="6302"/>
                  </a:cubicBezTo>
                  <a:cubicBezTo>
                    <a:pt x="18079" y="-362"/>
                    <a:pt x="18728" y="16231"/>
                    <a:pt x="19115" y="6302"/>
                  </a:cubicBezTo>
                  <a:cubicBezTo>
                    <a:pt x="19502" y="-3627"/>
                    <a:pt x="19913" y="-424"/>
                    <a:pt x="20249" y="6302"/>
                  </a:cubicBezTo>
                  <a:cubicBezTo>
                    <a:pt x="20586" y="13028"/>
                    <a:pt x="21285" y="6484"/>
                    <a:pt x="21599" y="6302"/>
                  </a:cubicBezTo>
                  <a:cubicBezTo>
                    <a:pt x="21598" y="8573"/>
                    <a:pt x="21599" y="9997"/>
                    <a:pt x="21599" y="11080"/>
                  </a:cubicBezTo>
                  <a:cubicBezTo>
                    <a:pt x="21110" y="12640"/>
                    <a:pt x="20583" y="12131"/>
                    <a:pt x="20033" y="11080"/>
                  </a:cubicBezTo>
                  <a:cubicBezTo>
                    <a:pt x="19483" y="10031"/>
                    <a:pt x="19588" y="7233"/>
                    <a:pt x="19331" y="11080"/>
                  </a:cubicBezTo>
                  <a:cubicBezTo>
                    <a:pt x="19074" y="14928"/>
                    <a:pt x="18665" y="6792"/>
                    <a:pt x="18413" y="11080"/>
                  </a:cubicBezTo>
                  <a:cubicBezTo>
                    <a:pt x="18161" y="15369"/>
                    <a:pt x="17075" y="5021"/>
                    <a:pt x="16631" y="11080"/>
                  </a:cubicBezTo>
                  <a:cubicBezTo>
                    <a:pt x="16187" y="17140"/>
                    <a:pt x="15727" y="13215"/>
                    <a:pt x="15281" y="11080"/>
                  </a:cubicBezTo>
                  <a:cubicBezTo>
                    <a:pt x="14836" y="8946"/>
                    <a:pt x="14797" y="13385"/>
                    <a:pt x="14363" y="11080"/>
                  </a:cubicBezTo>
                  <a:cubicBezTo>
                    <a:pt x="13929" y="8776"/>
                    <a:pt x="13294" y="11263"/>
                    <a:pt x="13014" y="11080"/>
                  </a:cubicBezTo>
                  <a:cubicBezTo>
                    <a:pt x="12733" y="10899"/>
                    <a:pt x="12561" y="14929"/>
                    <a:pt x="12312" y="11080"/>
                  </a:cubicBezTo>
                  <a:cubicBezTo>
                    <a:pt x="12062" y="7232"/>
                    <a:pt x="11835" y="9457"/>
                    <a:pt x="11610" y="11080"/>
                  </a:cubicBezTo>
                  <a:cubicBezTo>
                    <a:pt x="11385" y="12704"/>
                    <a:pt x="10910" y="8545"/>
                    <a:pt x="10260" y="11080"/>
                  </a:cubicBezTo>
                  <a:cubicBezTo>
                    <a:pt x="9610" y="13616"/>
                    <a:pt x="9634" y="13962"/>
                    <a:pt x="9342" y="11080"/>
                  </a:cubicBezTo>
                  <a:cubicBezTo>
                    <a:pt x="9049" y="8199"/>
                    <a:pt x="8115" y="8134"/>
                    <a:pt x="7776" y="11080"/>
                  </a:cubicBezTo>
                  <a:cubicBezTo>
                    <a:pt x="7437" y="14027"/>
                    <a:pt x="7041" y="11954"/>
                    <a:pt x="6858" y="11080"/>
                  </a:cubicBezTo>
                  <a:cubicBezTo>
                    <a:pt x="6674" y="10207"/>
                    <a:pt x="5951" y="4188"/>
                    <a:pt x="5292" y="11080"/>
                  </a:cubicBezTo>
                  <a:cubicBezTo>
                    <a:pt x="4633" y="17973"/>
                    <a:pt x="4831" y="8812"/>
                    <a:pt x="4590" y="11080"/>
                  </a:cubicBezTo>
                  <a:cubicBezTo>
                    <a:pt x="4349" y="13349"/>
                    <a:pt x="3423" y="7273"/>
                    <a:pt x="3024" y="11080"/>
                  </a:cubicBezTo>
                  <a:cubicBezTo>
                    <a:pt x="2626" y="14888"/>
                    <a:pt x="2323" y="10754"/>
                    <a:pt x="2106" y="11080"/>
                  </a:cubicBezTo>
                  <a:cubicBezTo>
                    <a:pt x="1889" y="11407"/>
                    <a:pt x="1553" y="14519"/>
                    <a:pt x="1404" y="11080"/>
                  </a:cubicBezTo>
                  <a:cubicBezTo>
                    <a:pt x="1255" y="7642"/>
                    <a:pt x="430" y="14155"/>
                    <a:pt x="0" y="11080"/>
                  </a:cubicBezTo>
                  <a:cubicBezTo>
                    <a:pt x="0" y="9255"/>
                    <a:pt x="-1" y="8329"/>
                    <a:pt x="0" y="6302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47" name="Shape"/>
            <p:cNvSpPr/>
            <p:nvPr/>
          </p:nvSpPr>
          <p:spPr>
            <a:xfrm>
              <a:off x="236" y="2666"/>
              <a:ext cx="10854421" cy="584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9" h="13108" fill="norm" stroke="1" extrusionOk="0">
                  <a:moveTo>
                    <a:pt x="0" y="4811"/>
                  </a:moveTo>
                  <a:cubicBezTo>
                    <a:pt x="293" y="533"/>
                    <a:pt x="692" y="3737"/>
                    <a:pt x="918" y="4811"/>
                  </a:cubicBezTo>
                  <a:cubicBezTo>
                    <a:pt x="1144" y="5885"/>
                    <a:pt x="1609" y="9256"/>
                    <a:pt x="2268" y="4811"/>
                  </a:cubicBezTo>
                  <a:cubicBezTo>
                    <a:pt x="2927" y="366"/>
                    <a:pt x="3239" y="6094"/>
                    <a:pt x="3834" y="4811"/>
                  </a:cubicBezTo>
                  <a:cubicBezTo>
                    <a:pt x="4429" y="3528"/>
                    <a:pt x="4254" y="4086"/>
                    <a:pt x="4536" y="4811"/>
                  </a:cubicBezTo>
                  <a:cubicBezTo>
                    <a:pt x="4818" y="5536"/>
                    <a:pt x="4889" y="6983"/>
                    <a:pt x="5238" y="4811"/>
                  </a:cubicBezTo>
                  <a:cubicBezTo>
                    <a:pt x="5587" y="2639"/>
                    <a:pt x="6391" y="-4833"/>
                    <a:pt x="7020" y="4811"/>
                  </a:cubicBezTo>
                  <a:cubicBezTo>
                    <a:pt x="7649" y="14455"/>
                    <a:pt x="8077" y="9754"/>
                    <a:pt x="8370" y="4811"/>
                  </a:cubicBezTo>
                  <a:cubicBezTo>
                    <a:pt x="8662" y="-132"/>
                    <a:pt x="8905" y="2155"/>
                    <a:pt x="9072" y="4811"/>
                  </a:cubicBezTo>
                  <a:cubicBezTo>
                    <a:pt x="9239" y="7467"/>
                    <a:pt x="10033" y="3450"/>
                    <a:pt x="10422" y="4811"/>
                  </a:cubicBezTo>
                  <a:cubicBezTo>
                    <a:pt x="10810" y="6172"/>
                    <a:pt x="11827" y="891"/>
                    <a:pt x="12203" y="4811"/>
                  </a:cubicBezTo>
                  <a:cubicBezTo>
                    <a:pt x="12580" y="8730"/>
                    <a:pt x="12903" y="10694"/>
                    <a:pt x="13337" y="4811"/>
                  </a:cubicBezTo>
                  <a:cubicBezTo>
                    <a:pt x="13772" y="-1072"/>
                    <a:pt x="13912" y="1412"/>
                    <a:pt x="14471" y="4811"/>
                  </a:cubicBezTo>
                  <a:cubicBezTo>
                    <a:pt x="15030" y="8210"/>
                    <a:pt x="15292" y="-2580"/>
                    <a:pt x="15821" y="4811"/>
                  </a:cubicBezTo>
                  <a:cubicBezTo>
                    <a:pt x="16351" y="12202"/>
                    <a:pt x="16901" y="2458"/>
                    <a:pt x="17387" y="4811"/>
                  </a:cubicBezTo>
                  <a:cubicBezTo>
                    <a:pt x="17873" y="7163"/>
                    <a:pt x="18291" y="1694"/>
                    <a:pt x="18953" y="4811"/>
                  </a:cubicBezTo>
                  <a:cubicBezTo>
                    <a:pt x="19615" y="7928"/>
                    <a:pt x="20491" y="6489"/>
                    <a:pt x="21599" y="4811"/>
                  </a:cubicBezTo>
                  <a:cubicBezTo>
                    <a:pt x="21600" y="5809"/>
                    <a:pt x="21600" y="6880"/>
                    <a:pt x="21599" y="8912"/>
                  </a:cubicBezTo>
                  <a:cubicBezTo>
                    <a:pt x="21276" y="11207"/>
                    <a:pt x="21042" y="11444"/>
                    <a:pt x="20681" y="8912"/>
                  </a:cubicBezTo>
                  <a:cubicBezTo>
                    <a:pt x="20319" y="6380"/>
                    <a:pt x="19574" y="1057"/>
                    <a:pt x="18899" y="8912"/>
                  </a:cubicBezTo>
                  <a:cubicBezTo>
                    <a:pt x="18224" y="16767"/>
                    <a:pt x="18147" y="11698"/>
                    <a:pt x="17549" y="8912"/>
                  </a:cubicBezTo>
                  <a:cubicBezTo>
                    <a:pt x="16951" y="6126"/>
                    <a:pt x="17193" y="6265"/>
                    <a:pt x="16847" y="8912"/>
                  </a:cubicBezTo>
                  <a:cubicBezTo>
                    <a:pt x="16501" y="11559"/>
                    <a:pt x="15915" y="9052"/>
                    <a:pt x="15497" y="8912"/>
                  </a:cubicBezTo>
                  <a:cubicBezTo>
                    <a:pt x="15079" y="8771"/>
                    <a:pt x="14751" y="9613"/>
                    <a:pt x="14363" y="8912"/>
                  </a:cubicBezTo>
                  <a:cubicBezTo>
                    <a:pt x="13976" y="8210"/>
                    <a:pt x="13727" y="8135"/>
                    <a:pt x="13229" y="8912"/>
                  </a:cubicBezTo>
                  <a:cubicBezTo>
                    <a:pt x="12732" y="9689"/>
                    <a:pt x="12446" y="13472"/>
                    <a:pt x="12095" y="8912"/>
                  </a:cubicBezTo>
                  <a:cubicBezTo>
                    <a:pt x="11745" y="4351"/>
                    <a:pt x="11189" y="5531"/>
                    <a:pt x="10962" y="8912"/>
                  </a:cubicBezTo>
                  <a:cubicBezTo>
                    <a:pt x="10734" y="12292"/>
                    <a:pt x="10022" y="10827"/>
                    <a:pt x="9396" y="8912"/>
                  </a:cubicBezTo>
                  <a:cubicBezTo>
                    <a:pt x="8769" y="6996"/>
                    <a:pt x="8436" y="14128"/>
                    <a:pt x="8046" y="8912"/>
                  </a:cubicBezTo>
                  <a:cubicBezTo>
                    <a:pt x="7656" y="3695"/>
                    <a:pt x="7599" y="12583"/>
                    <a:pt x="7344" y="8912"/>
                  </a:cubicBezTo>
                  <a:cubicBezTo>
                    <a:pt x="7088" y="5241"/>
                    <a:pt x="6498" y="14273"/>
                    <a:pt x="6210" y="8912"/>
                  </a:cubicBezTo>
                  <a:cubicBezTo>
                    <a:pt x="5921" y="3551"/>
                    <a:pt x="5413" y="13035"/>
                    <a:pt x="4644" y="8912"/>
                  </a:cubicBezTo>
                  <a:cubicBezTo>
                    <a:pt x="3875" y="4789"/>
                    <a:pt x="4174" y="6106"/>
                    <a:pt x="3726" y="8912"/>
                  </a:cubicBezTo>
                  <a:cubicBezTo>
                    <a:pt x="3279" y="11718"/>
                    <a:pt x="2553" y="14987"/>
                    <a:pt x="1944" y="8912"/>
                  </a:cubicBezTo>
                  <a:cubicBezTo>
                    <a:pt x="1336" y="2837"/>
                    <a:pt x="813" y="1946"/>
                    <a:pt x="0" y="8912"/>
                  </a:cubicBezTo>
                  <a:cubicBezTo>
                    <a:pt x="0" y="6934"/>
                    <a:pt x="1" y="5811"/>
                    <a:pt x="0" y="4811"/>
                  </a:cubicBezTo>
                  <a:close/>
                </a:path>
              </a:pathLst>
            </a:custGeom>
            <a:noFill/>
            <a:ln w="41275" cap="rnd">
              <a:solidFill>
                <a:schemeClr val="accent2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sp>
        <p:nvSpPr>
          <p:cNvPr id="149" name="Content Placeholder 2"/>
          <p:cNvSpPr txBox="1"/>
          <p:nvPr>
            <p:ph type="body" idx="1"/>
          </p:nvPr>
        </p:nvSpPr>
        <p:spPr>
          <a:xfrm>
            <a:off x="838200" y="1929384"/>
            <a:ext cx="10515600" cy="425196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700"/>
              </a:spcBef>
              <a:tabLst>
                <a:tab pos="457200" algn="l"/>
              </a:tabLst>
              <a:defRPr sz="1900"/>
            </a:pPr>
            <a:r>
              <a:t>Dharma theory and the concept of a universe made up of individual moments (actual occasions).</a:t>
            </a:r>
            <a:endParaRPr sz="2200"/>
          </a:p>
          <a:p>
            <a:pPr>
              <a:spcBef>
                <a:spcPts val="700"/>
              </a:spcBef>
              <a:tabLst>
                <a:tab pos="457200" algn="l"/>
              </a:tabLst>
              <a:defRPr sz="2000"/>
            </a:pPr>
            <a:r>
              <a:t>Buddha-nature (tathagata-garbha) and the inherent spontaneity and aliveness of all things in the universe. It is not that things "have" the Buddha-nature; they are the Buddha-nature. (Dogen)</a:t>
            </a:r>
          </a:p>
          <a:p>
            <a:pPr>
              <a:spcBef>
                <a:spcPts val="700"/>
              </a:spcBef>
              <a:tabLst>
                <a:tab pos="457200" algn="l"/>
              </a:tabLst>
              <a:defRPr sz="2000"/>
            </a:pPr>
            <a:r>
              <a:t>Impermanence (anitya) and the constant fading of our subjective experiences, the perpetual perishing of all subjective immediacy.</a:t>
            </a:r>
          </a:p>
          <a:p>
            <a:pPr>
              <a:spcBef>
                <a:spcPts val="700"/>
              </a:spcBef>
              <a:tabLst>
                <a:tab pos="457200" algn="l"/>
              </a:tabLst>
              <a:defRPr sz="2000"/>
            </a:pPr>
            <a:r>
              <a:t>Suffering (dukkha) as a result of the fleeting nature of satisfaction and the realization that the satisfied self is never truly stable. Don't hold on.</a:t>
            </a:r>
          </a:p>
          <a:p>
            <a:pPr>
              <a:spcBef>
                <a:spcPts val="700"/>
              </a:spcBef>
              <a:tabLst>
                <a:tab pos="457200" algn="l"/>
              </a:tabLst>
              <a:defRPr sz="2000"/>
            </a:pPr>
            <a:r>
              <a:t>The Middle Way (Madhyamika) and the practice of non-attachment to ideologies and abstractions, avoiding the fallacy of misplaced concreteness.</a:t>
            </a:r>
          </a:p>
          <a:p>
            <a:pPr>
              <a:spcBef>
                <a:spcPts val="700"/>
              </a:spcBef>
              <a:tabLst>
                <a:tab pos="457200" algn="l"/>
              </a:tabLst>
              <a:defRPr sz="2000"/>
            </a:pPr>
            <a:r>
              <a:t>Non-self (anatman) and Whitehead's idea that the self is a series of experiences with no distinct, separate entity called “the self.”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Rectangle 7"/>
          <p:cNvSpPr/>
          <p:nvPr/>
        </p:nvSpPr>
        <p:spPr>
          <a:xfrm>
            <a:off x="-1" y="0"/>
            <a:ext cx="12188954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52" name="Title 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 sz="5400"/>
            </a:lvl1pPr>
          </a:lstStyle>
          <a:p>
            <a:pPr/>
            <a:r>
              <a:t>Emptiness and Amida (God)</a:t>
            </a:r>
          </a:p>
        </p:txBody>
      </p:sp>
      <p:grpSp>
        <p:nvGrpSpPr>
          <p:cNvPr id="155" name="sketch line"/>
          <p:cNvGrpSpPr/>
          <p:nvPr/>
        </p:nvGrpSpPr>
        <p:grpSpPr>
          <a:xfrm>
            <a:off x="668735" y="1653253"/>
            <a:ext cx="10854658" cy="61121"/>
            <a:chOff x="0" y="0"/>
            <a:chExt cx="10854656" cy="61120"/>
          </a:xfrm>
        </p:grpSpPr>
        <p:sp>
          <p:nvSpPr>
            <p:cNvPr id="153" name="Shape"/>
            <p:cNvSpPr/>
            <p:nvPr/>
          </p:nvSpPr>
          <p:spPr>
            <a:xfrm>
              <a:off x="0" y="0"/>
              <a:ext cx="10854229" cy="54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9" h="14314" fill="norm" stroke="1" extrusionOk="0">
                  <a:moveTo>
                    <a:pt x="0" y="6302"/>
                  </a:moveTo>
                  <a:cubicBezTo>
                    <a:pt x="532" y="10296"/>
                    <a:pt x="827" y="802"/>
                    <a:pt x="1134" y="6302"/>
                  </a:cubicBezTo>
                  <a:cubicBezTo>
                    <a:pt x="1442" y="11802"/>
                    <a:pt x="1531" y="5687"/>
                    <a:pt x="1836" y="6302"/>
                  </a:cubicBezTo>
                  <a:cubicBezTo>
                    <a:pt x="2141" y="6917"/>
                    <a:pt x="2785" y="6264"/>
                    <a:pt x="3618" y="6302"/>
                  </a:cubicBezTo>
                  <a:cubicBezTo>
                    <a:pt x="4451" y="6340"/>
                    <a:pt x="4269" y="7734"/>
                    <a:pt x="4752" y="6302"/>
                  </a:cubicBezTo>
                  <a:cubicBezTo>
                    <a:pt x="5235" y="4870"/>
                    <a:pt x="5559" y="11132"/>
                    <a:pt x="5886" y="6302"/>
                  </a:cubicBezTo>
                  <a:cubicBezTo>
                    <a:pt x="6213" y="1472"/>
                    <a:pt x="7123" y="11267"/>
                    <a:pt x="7668" y="6302"/>
                  </a:cubicBezTo>
                  <a:cubicBezTo>
                    <a:pt x="8213" y="1337"/>
                    <a:pt x="8378" y="9493"/>
                    <a:pt x="8586" y="6302"/>
                  </a:cubicBezTo>
                  <a:cubicBezTo>
                    <a:pt x="8794" y="3111"/>
                    <a:pt x="9477" y="1803"/>
                    <a:pt x="10368" y="6302"/>
                  </a:cubicBezTo>
                  <a:cubicBezTo>
                    <a:pt x="11258" y="10801"/>
                    <a:pt x="11328" y="5442"/>
                    <a:pt x="12150" y="6302"/>
                  </a:cubicBezTo>
                  <a:cubicBezTo>
                    <a:pt x="12971" y="7162"/>
                    <a:pt x="12846" y="4963"/>
                    <a:pt x="13499" y="6302"/>
                  </a:cubicBezTo>
                  <a:cubicBezTo>
                    <a:pt x="14153" y="7641"/>
                    <a:pt x="14809" y="1643"/>
                    <a:pt x="15281" y="6302"/>
                  </a:cubicBezTo>
                  <a:cubicBezTo>
                    <a:pt x="15753" y="10961"/>
                    <a:pt x="16125" y="-64"/>
                    <a:pt x="16415" y="6302"/>
                  </a:cubicBezTo>
                  <a:cubicBezTo>
                    <a:pt x="16706" y="12668"/>
                    <a:pt x="17019" y="12966"/>
                    <a:pt x="17549" y="6302"/>
                  </a:cubicBezTo>
                  <a:cubicBezTo>
                    <a:pt x="18079" y="-362"/>
                    <a:pt x="18728" y="16231"/>
                    <a:pt x="19115" y="6302"/>
                  </a:cubicBezTo>
                  <a:cubicBezTo>
                    <a:pt x="19502" y="-3627"/>
                    <a:pt x="19913" y="-424"/>
                    <a:pt x="20249" y="6302"/>
                  </a:cubicBezTo>
                  <a:cubicBezTo>
                    <a:pt x="20586" y="13028"/>
                    <a:pt x="21285" y="6484"/>
                    <a:pt x="21599" y="6302"/>
                  </a:cubicBezTo>
                  <a:cubicBezTo>
                    <a:pt x="21598" y="8573"/>
                    <a:pt x="21599" y="9997"/>
                    <a:pt x="21599" y="11080"/>
                  </a:cubicBezTo>
                  <a:cubicBezTo>
                    <a:pt x="21110" y="12640"/>
                    <a:pt x="20583" y="12131"/>
                    <a:pt x="20033" y="11080"/>
                  </a:cubicBezTo>
                  <a:cubicBezTo>
                    <a:pt x="19483" y="10031"/>
                    <a:pt x="19588" y="7233"/>
                    <a:pt x="19331" y="11080"/>
                  </a:cubicBezTo>
                  <a:cubicBezTo>
                    <a:pt x="19074" y="14928"/>
                    <a:pt x="18665" y="6792"/>
                    <a:pt x="18413" y="11080"/>
                  </a:cubicBezTo>
                  <a:cubicBezTo>
                    <a:pt x="18161" y="15369"/>
                    <a:pt x="17075" y="5021"/>
                    <a:pt x="16631" y="11080"/>
                  </a:cubicBezTo>
                  <a:cubicBezTo>
                    <a:pt x="16187" y="17140"/>
                    <a:pt x="15727" y="13215"/>
                    <a:pt x="15281" y="11080"/>
                  </a:cubicBezTo>
                  <a:cubicBezTo>
                    <a:pt x="14836" y="8946"/>
                    <a:pt x="14797" y="13385"/>
                    <a:pt x="14363" y="11080"/>
                  </a:cubicBezTo>
                  <a:cubicBezTo>
                    <a:pt x="13929" y="8776"/>
                    <a:pt x="13294" y="11263"/>
                    <a:pt x="13014" y="11080"/>
                  </a:cubicBezTo>
                  <a:cubicBezTo>
                    <a:pt x="12733" y="10899"/>
                    <a:pt x="12561" y="14929"/>
                    <a:pt x="12312" y="11080"/>
                  </a:cubicBezTo>
                  <a:cubicBezTo>
                    <a:pt x="12062" y="7232"/>
                    <a:pt x="11835" y="9457"/>
                    <a:pt x="11610" y="11080"/>
                  </a:cubicBezTo>
                  <a:cubicBezTo>
                    <a:pt x="11385" y="12704"/>
                    <a:pt x="10910" y="8545"/>
                    <a:pt x="10260" y="11080"/>
                  </a:cubicBezTo>
                  <a:cubicBezTo>
                    <a:pt x="9610" y="13616"/>
                    <a:pt x="9634" y="13962"/>
                    <a:pt x="9342" y="11080"/>
                  </a:cubicBezTo>
                  <a:cubicBezTo>
                    <a:pt x="9049" y="8199"/>
                    <a:pt x="8115" y="8134"/>
                    <a:pt x="7776" y="11080"/>
                  </a:cubicBezTo>
                  <a:cubicBezTo>
                    <a:pt x="7437" y="14027"/>
                    <a:pt x="7041" y="11954"/>
                    <a:pt x="6858" y="11080"/>
                  </a:cubicBezTo>
                  <a:cubicBezTo>
                    <a:pt x="6674" y="10207"/>
                    <a:pt x="5951" y="4188"/>
                    <a:pt x="5292" y="11080"/>
                  </a:cubicBezTo>
                  <a:cubicBezTo>
                    <a:pt x="4633" y="17973"/>
                    <a:pt x="4831" y="8812"/>
                    <a:pt x="4590" y="11080"/>
                  </a:cubicBezTo>
                  <a:cubicBezTo>
                    <a:pt x="4349" y="13349"/>
                    <a:pt x="3423" y="7273"/>
                    <a:pt x="3024" y="11080"/>
                  </a:cubicBezTo>
                  <a:cubicBezTo>
                    <a:pt x="2626" y="14888"/>
                    <a:pt x="2323" y="10754"/>
                    <a:pt x="2106" y="11080"/>
                  </a:cubicBezTo>
                  <a:cubicBezTo>
                    <a:pt x="1889" y="11407"/>
                    <a:pt x="1553" y="14519"/>
                    <a:pt x="1404" y="11080"/>
                  </a:cubicBezTo>
                  <a:cubicBezTo>
                    <a:pt x="1255" y="7642"/>
                    <a:pt x="430" y="14155"/>
                    <a:pt x="0" y="11080"/>
                  </a:cubicBezTo>
                  <a:cubicBezTo>
                    <a:pt x="0" y="9255"/>
                    <a:pt x="-1" y="8329"/>
                    <a:pt x="0" y="6302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54" name="Shape"/>
            <p:cNvSpPr/>
            <p:nvPr/>
          </p:nvSpPr>
          <p:spPr>
            <a:xfrm>
              <a:off x="236" y="2666"/>
              <a:ext cx="10854421" cy="584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9" h="13108" fill="norm" stroke="1" extrusionOk="0">
                  <a:moveTo>
                    <a:pt x="0" y="4811"/>
                  </a:moveTo>
                  <a:cubicBezTo>
                    <a:pt x="293" y="533"/>
                    <a:pt x="692" y="3737"/>
                    <a:pt x="918" y="4811"/>
                  </a:cubicBezTo>
                  <a:cubicBezTo>
                    <a:pt x="1144" y="5885"/>
                    <a:pt x="1609" y="9256"/>
                    <a:pt x="2268" y="4811"/>
                  </a:cubicBezTo>
                  <a:cubicBezTo>
                    <a:pt x="2927" y="366"/>
                    <a:pt x="3239" y="6094"/>
                    <a:pt x="3834" y="4811"/>
                  </a:cubicBezTo>
                  <a:cubicBezTo>
                    <a:pt x="4429" y="3528"/>
                    <a:pt x="4254" y="4086"/>
                    <a:pt x="4536" y="4811"/>
                  </a:cubicBezTo>
                  <a:cubicBezTo>
                    <a:pt x="4818" y="5536"/>
                    <a:pt x="4889" y="6983"/>
                    <a:pt x="5238" y="4811"/>
                  </a:cubicBezTo>
                  <a:cubicBezTo>
                    <a:pt x="5587" y="2639"/>
                    <a:pt x="6391" y="-4833"/>
                    <a:pt x="7020" y="4811"/>
                  </a:cubicBezTo>
                  <a:cubicBezTo>
                    <a:pt x="7649" y="14455"/>
                    <a:pt x="8077" y="9754"/>
                    <a:pt x="8370" y="4811"/>
                  </a:cubicBezTo>
                  <a:cubicBezTo>
                    <a:pt x="8662" y="-132"/>
                    <a:pt x="8905" y="2155"/>
                    <a:pt x="9072" y="4811"/>
                  </a:cubicBezTo>
                  <a:cubicBezTo>
                    <a:pt x="9239" y="7467"/>
                    <a:pt x="10033" y="3450"/>
                    <a:pt x="10422" y="4811"/>
                  </a:cubicBezTo>
                  <a:cubicBezTo>
                    <a:pt x="10810" y="6172"/>
                    <a:pt x="11827" y="891"/>
                    <a:pt x="12203" y="4811"/>
                  </a:cubicBezTo>
                  <a:cubicBezTo>
                    <a:pt x="12580" y="8730"/>
                    <a:pt x="12903" y="10694"/>
                    <a:pt x="13337" y="4811"/>
                  </a:cubicBezTo>
                  <a:cubicBezTo>
                    <a:pt x="13772" y="-1072"/>
                    <a:pt x="13912" y="1412"/>
                    <a:pt x="14471" y="4811"/>
                  </a:cubicBezTo>
                  <a:cubicBezTo>
                    <a:pt x="15030" y="8210"/>
                    <a:pt x="15292" y="-2580"/>
                    <a:pt x="15821" y="4811"/>
                  </a:cubicBezTo>
                  <a:cubicBezTo>
                    <a:pt x="16351" y="12202"/>
                    <a:pt x="16901" y="2458"/>
                    <a:pt x="17387" y="4811"/>
                  </a:cubicBezTo>
                  <a:cubicBezTo>
                    <a:pt x="17873" y="7163"/>
                    <a:pt x="18291" y="1694"/>
                    <a:pt x="18953" y="4811"/>
                  </a:cubicBezTo>
                  <a:cubicBezTo>
                    <a:pt x="19615" y="7928"/>
                    <a:pt x="20491" y="6489"/>
                    <a:pt x="21599" y="4811"/>
                  </a:cubicBezTo>
                  <a:cubicBezTo>
                    <a:pt x="21600" y="5809"/>
                    <a:pt x="21600" y="6880"/>
                    <a:pt x="21599" y="8912"/>
                  </a:cubicBezTo>
                  <a:cubicBezTo>
                    <a:pt x="21276" y="11207"/>
                    <a:pt x="21042" y="11444"/>
                    <a:pt x="20681" y="8912"/>
                  </a:cubicBezTo>
                  <a:cubicBezTo>
                    <a:pt x="20319" y="6380"/>
                    <a:pt x="19574" y="1057"/>
                    <a:pt x="18899" y="8912"/>
                  </a:cubicBezTo>
                  <a:cubicBezTo>
                    <a:pt x="18224" y="16767"/>
                    <a:pt x="18147" y="11698"/>
                    <a:pt x="17549" y="8912"/>
                  </a:cubicBezTo>
                  <a:cubicBezTo>
                    <a:pt x="16951" y="6126"/>
                    <a:pt x="17193" y="6265"/>
                    <a:pt x="16847" y="8912"/>
                  </a:cubicBezTo>
                  <a:cubicBezTo>
                    <a:pt x="16501" y="11559"/>
                    <a:pt x="15915" y="9052"/>
                    <a:pt x="15497" y="8912"/>
                  </a:cubicBezTo>
                  <a:cubicBezTo>
                    <a:pt x="15079" y="8771"/>
                    <a:pt x="14751" y="9613"/>
                    <a:pt x="14363" y="8912"/>
                  </a:cubicBezTo>
                  <a:cubicBezTo>
                    <a:pt x="13976" y="8210"/>
                    <a:pt x="13727" y="8135"/>
                    <a:pt x="13229" y="8912"/>
                  </a:cubicBezTo>
                  <a:cubicBezTo>
                    <a:pt x="12732" y="9689"/>
                    <a:pt x="12446" y="13472"/>
                    <a:pt x="12095" y="8912"/>
                  </a:cubicBezTo>
                  <a:cubicBezTo>
                    <a:pt x="11745" y="4351"/>
                    <a:pt x="11189" y="5531"/>
                    <a:pt x="10962" y="8912"/>
                  </a:cubicBezTo>
                  <a:cubicBezTo>
                    <a:pt x="10734" y="12292"/>
                    <a:pt x="10022" y="10827"/>
                    <a:pt x="9396" y="8912"/>
                  </a:cubicBezTo>
                  <a:cubicBezTo>
                    <a:pt x="8769" y="6996"/>
                    <a:pt x="8436" y="14128"/>
                    <a:pt x="8046" y="8912"/>
                  </a:cubicBezTo>
                  <a:cubicBezTo>
                    <a:pt x="7656" y="3695"/>
                    <a:pt x="7599" y="12583"/>
                    <a:pt x="7344" y="8912"/>
                  </a:cubicBezTo>
                  <a:cubicBezTo>
                    <a:pt x="7088" y="5241"/>
                    <a:pt x="6498" y="14273"/>
                    <a:pt x="6210" y="8912"/>
                  </a:cubicBezTo>
                  <a:cubicBezTo>
                    <a:pt x="5921" y="3551"/>
                    <a:pt x="5413" y="13035"/>
                    <a:pt x="4644" y="8912"/>
                  </a:cubicBezTo>
                  <a:cubicBezTo>
                    <a:pt x="3875" y="4789"/>
                    <a:pt x="4174" y="6106"/>
                    <a:pt x="3726" y="8912"/>
                  </a:cubicBezTo>
                  <a:cubicBezTo>
                    <a:pt x="3279" y="11718"/>
                    <a:pt x="2553" y="14987"/>
                    <a:pt x="1944" y="8912"/>
                  </a:cubicBezTo>
                  <a:cubicBezTo>
                    <a:pt x="1336" y="2837"/>
                    <a:pt x="813" y="1946"/>
                    <a:pt x="0" y="8912"/>
                  </a:cubicBezTo>
                  <a:cubicBezTo>
                    <a:pt x="0" y="6934"/>
                    <a:pt x="1" y="5811"/>
                    <a:pt x="0" y="4811"/>
                  </a:cubicBezTo>
                  <a:close/>
                </a:path>
              </a:pathLst>
            </a:custGeom>
            <a:noFill/>
            <a:ln w="41275" cap="rnd">
              <a:solidFill>
                <a:schemeClr val="accent2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sp>
        <p:nvSpPr>
          <p:cNvPr id="156" name="Content Placeholder 2"/>
          <p:cNvSpPr txBox="1"/>
          <p:nvPr>
            <p:ph type="body" idx="1"/>
          </p:nvPr>
        </p:nvSpPr>
        <p:spPr>
          <a:xfrm>
            <a:off x="838200" y="1929384"/>
            <a:ext cx="10515600" cy="425196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1000"/>
              </a:lnSpc>
              <a:spcBef>
                <a:spcPts val="700"/>
              </a:spcBef>
              <a:tabLst>
                <a:tab pos="457200" algn="l"/>
              </a:tabLst>
              <a:defRPr sz="2400"/>
            </a:pPr>
            <a:r>
              <a:t>Emptiness (sunyata) as ultimate reality. All things are empty of substance and full of interbecoming: spontaneous, relational moments in a non-substantial field of potentiality.</a:t>
            </a:r>
          </a:p>
          <a:p>
            <a:pPr>
              <a:lnSpc>
                <a:spcPct val="81000"/>
              </a:lnSpc>
              <a:spcBef>
                <a:spcPts val="700"/>
              </a:spcBef>
              <a:tabLst>
                <a:tab pos="457200" algn="l"/>
              </a:tabLst>
              <a:defRPr sz="2400"/>
            </a:pPr>
            <a:r>
              <a:t>Emptiness as existential self-emptying (mu-shin), kenosis, requires Great Doubt and Great Death. </a:t>
            </a:r>
          </a:p>
          <a:p>
            <a:pPr>
              <a:lnSpc>
                <a:spcPct val="81000"/>
              </a:lnSpc>
              <a:spcBef>
                <a:spcPts val="700"/>
              </a:spcBef>
              <a:tabLst>
                <a:tab pos="457200" algn="l"/>
              </a:tabLst>
              <a:defRPr sz="2400"/>
            </a:pPr>
            <a:r>
              <a:t>Amida Buddha as the primordial expression of Emptiness. Infinite Wisdom and Compassion. Pure Land Buddhism.</a:t>
            </a:r>
          </a:p>
          <a:p>
            <a:pPr>
              <a:lnSpc>
                <a:spcPct val="81000"/>
              </a:lnSpc>
              <a:spcBef>
                <a:spcPts val="700"/>
              </a:spcBef>
              <a:tabLst>
                <a:tab pos="457200" algn="l"/>
              </a:tabLst>
              <a:defRPr sz="2400"/>
            </a:pPr>
            <a:r>
              <a:t>Emptiness as the ultimate reality and God (Amida) is the ultimate actuality. John Cobb.</a:t>
            </a:r>
          </a:p>
          <a:p>
            <a:pPr>
              <a:lnSpc>
                <a:spcPct val="81000"/>
              </a:lnSpc>
              <a:spcBef>
                <a:spcPts val="700"/>
              </a:spcBef>
              <a:tabLst>
                <a:tab pos="457200" algn="l"/>
              </a:tabLst>
              <a:defRPr sz="2400"/>
            </a:pPr>
            <a:r>
              <a:t>Cosmic Buddhas (Adi-Buddha/Amida Buddha/Vajradhara/Samantabadhra, etc.) as embodiments of the energy and archetypes within the collective unconscious and/or as incarnations of the consequent nature of God.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Rectangle 7"/>
          <p:cNvSpPr/>
          <p:nvPr/>
        </p:nvSpPr>
        <p:spPr>
          <a:xfrm>
            <a:off x="-1" y="0"/>
            <a:ext cx="12188954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59" name="Title 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5400"/>
            </a:lvl1pPr>
          </a:lstStyle>
          <a:p>
            <a:pPr/>
            <a:r>
              <a:t>Spirituality and Social Transformation</a:t>
            </a:r>
          </a:p>
        </p:txBody>
      </p:sp>
      <p:grpSp>
        <p:nvGrpSpPr>
          <p:cNvPr id="162" name="sketch line"/>
          <p:cNvGrpSpPr/>
          <p:nvPr/>
        </p:nvGrpSpPr>
        <p:grpSpPr>
          <a:xfrm>
            <a:off x="668735" y="1653253"/>
            <a:ext cx="10854658" cy="61121"/>
            <a:chOff x="0" y="0"/>
            <a:chExt cx="10854656" cy="61120"/>
          </a:xfrm>
        </p:grpSpPr>
        <p:sp>
          <p:nvSpPr>
            <p:cNvPr id="160" name="Shape"/>
            <p:cNvSpPr/>
            <p:nvPr/>
          </p:nvSpPr>
          <p:spPr>
            <a:xfrm>
              <a:off x="0" y="0"/>
              <a:ext cx="10854229" cy="54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9" h="14314" fill="norm" stroke="1" extrusionOk="0">
                  <a:moveTo>
                    <a:pt x="0" y="6302"/>
                  </a:moveTo>
                  <a:cubicBezTo>
                    <a:pt x="532" y="10296"/>
                    <a:pt x="827" y="802"/>
                    <a:pt x="1134" y="6302"/>
                  </a:cubicBezTo>
                  <a:cubicBezTo>
                    <a:pt x="1442" y="11802"/>
                    <a:pt x="1531" y="5687"/>
                    <a:pt x="1836" y="6302"/>
                  </a:cubicBezTo>
                  <a:cubicBezTo>
                    <a:pt x="2141" y="6917"/>
                    <a:pt x="2785" y="6264"/>
                    <a:pt x="3618" y="6302"/>
                  </a:cubicBezTo>
                  <a:cubicBezTo>
                    <a:pt x="4451" y="6340"/>
                    <a:pt x="4269" y="7734"/>
                    <a:pt x="4752" y="6302"/>
                  </a:cubicBezTo>
                  <a:cubicBezTo>
                    <a:pt x="5235" y="4870"/>
                    <a:pt x="5559" y="11132"/>
                    <a:pt x="5886" y="6302"/>
                  </a:cubicBezTo>
                  <a:cubicBezTo>
                    <a:pt x="6213" y="1472"/>
                    <a:pt x="7123" y="11267"/>
                    <a:pt x="7668" y="6302"/>
                  </a:cubicBezTo>
                  <a:cubicBezTo>
                    <a:pt x="8213" y="1337"/>
                    <a:pt x="8378" y="9493"/>
                    <a:pt x="8586" y="6302"/>
                  </a:cubicBezTo>
                  <a:cubicBezTo>
                    <a:pt x="8794" y="3111"/>
                    <a:pt x="9477" y="1803"/>
                    <a:pt x="10368" y="6302"/>
                  </a:cubicBezTo>
                  <a:cubicBezTo>
                    <a:pt x="11258" y="10801"/>
                    <a:pt x="11328" y="5442"/>
                    <a:pt x="12150" y="6302"/>
                  </a:cubicBezTo>
                  <a:cubicBezTo>
                    <a:pt x="12971" y="7162"/>
                    <a:pt x="12846" y="4963"/>
                    <a:pt x="13499" y="6302"/>
                  </a:cubicBezTo>
                  <a:cubicBezTo>
                    <a:pt x="14153" y="7641"/>
                    <a:pt x="14809" y="1643"/>
                    <a:pt x="15281" y="6302"/>
                  </a:cubicBezTo>
                  <a:cubicBezTo>
                    <a:pt x="15753" y="10961"/>
                    <a:pt x="16125" y="-64"/>
                    <a:pt x="16415" y="6302"/>
                  </a:cubicBezTo>
                  <a:cubicBezTo>
                    <a:pt x="16706" y="12668"/>
                    <a:pt x="17019" y="12966"/>
                    <a:pt x="17549" y="6302"/>
                  </a:cubicBezTo>
                  <a:cubicBezTo>
                    <a:pt x="18079" y="-362"/>
                    <a:pt x="18728" y="16231"/>
                    <a:pt x="19115" y="6302"/>
                  </a:cubicBezTo>
                  <a:cubicBezTo>
                    <a:pt x="19502" y="-3627"/>
                    <a:pt x="19913" y="-424"/>
                    <a:pt x="20249" y="6302"/>
                  </a:cubicBezTo>
                  <a:cubicBezTo>
                    <a:pt x="20586" y="13028"/>
                    <a:pt x="21285" y="6484"/>
                    <a:pt x="21599" y="6302"/>
                  </a:cubicBezTo>
                  <a:cubicBezTo>
                    <a:pt x="21598" y="8573"/>
                    <a:pt x="21599" y="9997"/>
                    <a:pt x="21599" y="11080"/>
                  </a:cubicBezTo>
                  <a:cubicBezTo>
                    <a:pt x="21110" y="12640"/>
                    <a:pt x="20583" y="12131"/>
                    <a:pt x="20033" y="11080"/>
                  </a:cubicBezTo>
                  <a:cubicBezTo>
                    <a:pt x="19483" y="10031"/>
                    <a:pt x="19588" y="7233"/>
                    <a:pt x="19331" y="11080"/>
                  </a:cubicBezTo>
                  <a:cubicBezTo>
                    <a:pt x="19074" y="14928"/>
                    <a:pt x="18665" y="6792"/>
                    <a:pt x="18413" y="11080"/>
                  </a:cubicBezTo>
                  <a:cubicBezTo>
                    <a:pt x="18161" y="15369"/>
                    <a:pt x="17075" y="5021"/>
                    <a:pt x="16631" y="11080"/>
                  </a:cubicBezTo>
                  <a:cubicBezTo>
                    <a:pt x="16187" y="17140"/>
                    <a:pt x="15727" y="13215"/>
                    <a:pt x="15281" y="11080"/>
                  </a:cubicBezTo>
                  <a:cubicBezTo>
                    <a:pt x="14836" y="8946"/>
                    <a:pt x="14797" y="13385"/>
                    <a:pt x="14363" y="11080"/>
                  </a:cubicBezTo>
                  <a:cubicBezTo>
                    <a:pt x="13929" y="8776"/>
                    <a:pt x="13294" y="11263"/>
                    <a:pt x="13014" y="11080"/>
                  </a:cubicBezTo>
                  <a:cubicBezTo>
                    <a:pt x="12733" y="10899"/>
                    <a:pt x="12561" y="14929"/>
                    <a:pt x="12312" y="11080"/>
                  </a:cubicBezTo>
                  <a:cubicBezTo>
                    <a:pt x="12062" y="7232"/>
                    <a:pt x="11835" y="9457"/>
                    <a:pt x="11610" y="11080"/>
                  </a:cubicBezTo>
                  <a:cubicBezTo>
                    <a:pt x="11385" y="12704"/>
                    <a:pt x="10910" y="8545"/>
                    <a:pt x="10260" y="11080"/>
                  </a:cubicBezTo>
                  <a:cubicBezTo>
                    <a:pt x="9610" y="13616"/>
                    <a:pt x="9634" y="13962"/>
                    <a:pt x="9342" y="11080"/>
                  </a:cubicBezTo>
                  <a:cubicBezTo>
                    <a:pt x="9049" y="8199"/>
                    <a:pt x="8115" y="8134"/>
                    <a:pt x="7776" y="11080"/>
                  </a:cubicBezTo>
                  <a:cubicBezTo>
                    <a:pt x="7437" y="14027"/>
                    <a:pt x="7041" y="11954"/>
                    <a:pt x="6858" y="11080"/>
                  </a:cubicBezTo>
                  <a:cubicBezTo>
                    <a:pt x="6674" y="10207"/>
                    <a:pt x="5951" y="4188"/>
                    <a:pt x="5292" y="11080"/>
                  </a:cubicBezTo>
                  <a:cubicBezTo>
                    <a:pt x="4633" y="17973"/>
                    <a:pt x="4831" y="8812"/>
                    <a:pt x="4590" y="11080"/>
                  </a:cubicBezTo>
                  <a:cubicBezTo>
                    <a:pt x="4349" y="13349"/>
                    <a:pt x="3423" y="7273"/>
                    <a:pt x="3024" y="11080"/>
                  </a:cubicBezTo>
                  <a:cubicBezTo>
                    <a:pt x="2626" y="14888"/>
                    <a:pt x="2323" y="10754"/>
                    <a:pt x="2106" y="11080"/>
                  </a:cubicBezTo>
                  <a:cubicBezTo>
                    <a:pt x="1889" y="11407"/>
                    <a:pt x="1553" y="14519"/>
                    <a:pt x="1404" y="11080"/>
                  </a:cubicBezTo>
                  <a:cubicBezTo>
                    <a:pt x="1255" y="7642"/>
                    <a:pt x="430" y="14155"/>
                    <a:pt x="0" y="11080"/>
                  </a:cubicBezTo>
                  <a:cubicBezTo>
                    <a:pt x="0" y="9255"/>
                    <a:pt x="-1" y="8329"/>
                    <a:pt x="0" y="6302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61" name="Shape"/>
            <p:cNvSpPr/>
            <p:nvPr/>
          </p:nvSpPr>
          <p:spPr>
            <a:xfrm>
              <a:off x="236" y="2666"/>
              <a:ext cx="10854421" cy="584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9" h="13108" fill="norm" stroke="1" extrusionOk="0">
                  <a:moveTo>
                    <a:pt x="0" y="4811"/>
                  </a:moveTo>
                  <a:cubicBezTo>
                    <a:pt x="293" y="533"/>
                    <a:pt x="692" y="3737"/>
                    <a:pt x="918" y="4811"/>
                  </a:cubicBezTo>
                  <a:cubicBezTo>
                    <a:pt x="1144" y="5885"/>
                    <a:pt x="1609" y="9256"/>
                    <a:pt x="2268" y="4811"/>
                  </a:cubicBezTo>
                  <a:cubicBezTo>
                    <a:pt x="2927" y="366"/>
                    <a:pt x="3239" y="6094"/>
                    <a:pt x="3834" y="4811"/>
                  </a:cubicBezTo>
                  <a:cubicBezTo>
                    <a:pt x="4429" y="3528"/>
                    <a:pt x="4254" y="4086"/>
                    <a:pt x="4536" y="4811"/>
                  </a:cubicBezTo>
                  <a:cubicBezTo>
                    <a:pt x="4818" y="5536"/>
                    <a:pt x="4889" y="6983"/>
                    <a:pt x="5238" y="4811"/>
                  </a:cubicBezTo>
                  <a:cubicBezTo>
                    <a:pt x="5587" y="2639"/>
                    <a:pt x="6391" y="-4833"/>
                    <a:pt x="7020" y="4811"/>
                  </a:cubicBezTo>
                  <a:cubicBezTo>
                    <a:pt x="7649" y="14455"/>
                    <a:pt x="8077" y="9754"/>
                    <a:pt x="8370" y="4811"/>
                  </a:cubicBezTo>
                  <a:cubicBezTo>
                    <a:pt x="8662" y="-132"/>
                    <a:pt x="8905" y="2155"/>
                    <a:pt x="9072" y="4811"/>
                  </a:cubicBezTo>
                  <a:cubicBezTo>
                    <a:pt x="9239" y="7467"/>
                    <a:pt x="10033" y="3450"/>
                    <a:pt x="10422" y="4811"/>
                  </a:cubicBezTo>
                  <a:cubicBezTo>
                    <a:pt x="10810" y="6172"/>
                    <a:pt x="11827" y="891"/>
                    <a:pt x="12203" y="4811"/>
                  </a:cubicBezTo>
                  <a:cubicBezTo>
                    <a:pt x="12580" y="8730"/>
                    <a:pt x="12903" y="10694"/>
                    <a:pt x="13337" y="4811"/>
                  </a:cubicBezTo>
                  <a:cubicBezTo>
                    <a:pt x="13772" y="-1072"/>
                    <a:pt x="13912" y="1412"/>
                    <a:pt x="14471" y="4811"/>
                  </a:cubicBezTo>
                  <a:cubicBezTo>
                    <a:pt x="15030" y="8210"/>
                    <a:pt x="15292" y="-2580"/>
                    <a:pt x="15821" y="4811"/>
                  </a:cubicBezTo>
                  <a:cubicBezTo>
                    <a:pt x="16351" y="12202"/>
                    <a:pt x="16901" y="2458"/>
                    <a:pt x="17387" y="4811"/>
                  </a:cubicBezTo>
                  <a:cubicBezTo>
                    <a:pt x="17873" y="7163"/>
                    <a:pt x="18291" y="1694"/>
                    <a:pt x="18953" y="4811"/>
                  </a:cubicBezTo>
                  <a:cubicBezTo>
                    <a:pt x="19615" y="7928"/>
                    <a:pt x="20491" y="6489"/>
                    <a:pt x="21599" y="4811"/>
                  </a:cubicBezTo>
                  <a:cubicBezTo>
                    <a:pt x="21600" y="5809"/>
                    <a:pt x="21600" y="6880"/>
                    <a:pt x="21599" y="8912"/>
                  </a:cubicBezTo>
                  <a:cubicBezTo>
                    <a:pt x="21276" y="11207"/>
                    <a:pt x="21042" y="11444"/>
                    <a:pt x="20681" y="8912"/>
                  </a:cubicBezTo>
                  <a:cubicBezTo>
                    <a:pt x="20319" y="6380"/>
                    <a:pt x="19574" y="1057"/>
                    <a:pt x="18899" y="8912"/>
                  </a:cubicBezTo>
                  <a:cubicBezTo>
                    <a:pt x="18224" y="16767"/>
                    <a:pt x="18147" y="11698"/>
                    <a:pt x="17549" y="8912"/>
                  </a:cubicBezTo>
                  <a:cubicBezTo>
                    <a:pt x="16951" y="6126"/>
                    <a:pt x="17193" y="6265"/>
                    <a:pt x="16847" y="8912"/>
                  </a:cubicBezTo>
                  <a:cubicBezTo>
                    <a:pt x="16501" y="11559"/>
                    <a:pt x="15915" y="9052"/>
                    <a:pt x="15497" y="8912"/>
                  </a:cubicBezTo>
                  <a:cubicBezTo>
                    <a:pt x="15079" y="8771"/>
                    <a:pt x="14751" y="9613"/>
                    <a:pt x="14363" y="8912"/>
                  </a:cubicBezTo>
                  <a:cubicBezTo>
                    <a:pt x="13976" y="8210"/>
                    <a:pt x="13727" y="8135"/>
                    <a:pt x="13229" y="8912"/>
                  </a:cubicBezTo>
                  <a:cubicBezTo>
                    <a:pt x="12732" y="9689"/>
                    <a:pt x="12446" y="13472"/>
                    <a:pt x="12095" y="8912"/>
                  </a:cubicBezTo>
                  <a:cubicBezTo>
                    <a:pt x="11745" y="4351"/>
                    <a:pt x="11189" y="5531"/>
                    <a:pt x="10962" y="8912"/>
                  </a:cubicBezTo>
                  <a:cubicBezTo>
                    <a:pt x="10734" y="12292"/>
                    <a:pt x="10022" y="10827"/>
                    <a:pt x="9396" y="8912"/>
                  </a:cubicBezTo>
                  <a:cubicBezTo>
                    <a:pt x="8769" y="6996"/>
                    <a:pt x="8436" y="14128"/>
                    <a:pt x="8046" y="8912"/>
                  </a:cubicBezTo>
                  <a:cubicBezTo>
                    <a:pt x="7656" y="3695"/>
                    <a:pt x="7599" y="12583"/>
                    <a:pt x="7344" y="8912"/>
                  </a:cubicBezTo>
                  <a:cubicBezTo>
                    <a:pt x="7088" y="5241"/>
                    <a:pt x="6498" y="14273"/>
                    <a:pt x="6210" y="8912"/>
                  </a:cubicBezTo>
                  <a:cubicBezTo>
                    <a:pt x="5921" y="3551"/>
                    <a:pt x="5413" y="13035"/>
                    <a:pt x="4644" y="8912"/>
                  </a:cubicBezTo>
                  <a:cubicBezTo>
                    <a:pt x="3875" y="4789"/>
                    <a:pt x="4174" y="6106"/>
                    <a:pt x="3726" y="8912"/>
                  </a:cubicBezTo>
                  <a:cubicBezTo>
                    <a:pt x="3279" y="11718"/>
                    <a:pt x="2553" y="14987"/>
                    <a:pt x="1944" y="8912"/>
                  </a:cubicBezTo>
                  <a:cubicBezTo>
                    <a:pt x="1336" y="2837"/>
                    <a:pt x="813" y="1946"/>
                    <a:pt x="0" y="8912"/>
                  </a:cubicBezTo>
                  <a:cubicBezTo>
                    <a:pt x="0" y="6934"/>
                    <a:pt x="1" y="5811"/>
                    <a:pt x="0" y="4811"/>
                  </a:cubicBezTo>
                  <a:close/>
                </a:path>
              </a:pathLst>
            </a:custGeom>
            <a:noFill/>
            <a:ln w="41275" cap="rnd">
              <a:solidFill>
                <a:schemeClr val="accent2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sp>
        <p:nvSpPr>
          <p:cNvPr id="163" name="Content Placeholder 2"/>
          <p:cNvSpPr txBox="1"/>
          <p:nvPr>
            <p:ph type="body" idx="1"/>
          </p:nvPr>
        </p:nvSpPr>
        <p:spPr>
          <a:xfrm>
            <a:off x="838200" y="1929384"/>
            <a:ext cx="10515600" cy="425196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700"/>
              </a:spcBef>
              <a:tabLst>
                <a:tab pos="457200" algn="l"/>
              </a:tabLst>
              <a:defRPr sz="2200">
                <a:latin typeface="Quattrocento Sans"/>
                <a:ea typeface="Quattrocento Sans"/>
                <a:cs typeface="Quattrocento Sans"/>
                <a:sym typeface="Quattrocento Sans"/>
              </a:defRPr>
            </a:pPr>
            <a:r>
              <a:t>Ignorance (avidya) and awakening (vidya) as the process of moving away from substance thinking and towards a sense of the mutual becoming (pratitya-samutpada).</a:t>
            </a:r>
          </a:p>
          <a:p>
            <a:pPr>
              <a:spcBef>
                <a:spcPts val="700"/>
              </a:spcBef>
              <a:tabLst>
                <a:tab pos="457200" algn="l"/>
              </a:tabLst>
              <a:defRPr sz="2200">
                <a:latin typeface="Quattrocento Sans"/>
                <a:ea typeface="Quattrocento Sans"/>
                <a:cs typeface="Quattrocento Sans"/>
                <a:sym typeface="Quattrocento Sans"/>
              </a:defRPr>
            </a:pPr>
            <a:r>
              <a:t>Koans (e.g. the mu koan) as a means of awakening to the intuitive side of life, entering into the great death of self-conscious ego and knowable self.</a:t>
            </a:r>
          </a:p>
          <a:p>
            <a:pPr>
              <a:spcBef>
                <a:spcPts val="700"/>
              </a:spcBef>
              <a:tabLst>
                <a:tab pos="457200" algn="l"/>
              </a:tabLst>
              <a:defRPr sz="2200">
                <a:latin typeface="Quattrocento Sans"/>
                <a:ea typeface="Quattrocento Sans"/>
                <a:cs typeface="Quattrocento Sans"/>
                <a:sym typeface="Quattrocento Sans"/>
              </a:defRPr>
            </a:pPr>
            <a:r>
              <a:t>The satori experience as a sudden awakening to a new level of spiritual understanding, awareness of interconnectedness, always expanding.</a:t>
            </a:r>
          </a:p>
          <a:p>
            <a:pPr>
              <a:spcBef>
                <a:spcPts val="700"/>
              </a:spcBef>
              <a:tabLst>
                <a:tab pos="457200" algn="l"/>
              </a:tabLst>
              <a:defRPr sz="2200">
                <a:latin typeface="Quattrocento Sans"/>
                <a:ea typeface="Quattrocento Sans"/>
                <a:cs typeface="Quattrocento Sans"/>
                <a:sym typeface="Quattrocento Sans"/>
              </a:defRPr>
            </a:pPr>
            <a:r>
              <a:t>"Every Day is a Good Day" as a reminder to incorporate spirituality into daily life and the recognition of the power of attitude.</a:t>
            </a:r>
          </a:p>
          <a:p>
            <a:pPr>
              <a:spcBef>
                <a:spcPts val="700"/>
              </a:spcBef>
              <a:tabLst>
                <a:tab pos="457200" algn="l"/>
              </a:tabLst>
              <a:defRPr sz="2200">
                <a:latin typeface="Quattrocento Sans"/>
                <a:ea typeface="Quattrocento Sans"/>
                <a:cs typeface="Quattrocento Sans"/>
                <a:sym typeface="Quattrocento Sans"/>
              </a:defRPr>
            </a:pPr>
            <a:r>
              <a:t>Socially engaged Buddhism and the recognition of the importance of ecological civilization and creative localization.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Rectangle 8"/>
          <p:cNvSpPr/>
          <p:nvPr/>
        </p:nvSpPr>
        <p:spPr>
          <a:xfrm>
            <a:off x="-1" y="0"/>
            <a:ext cx="12188954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66" name="Title 1"/>
          <p:cNvSpPr txBox="1"/>
          <p:nvPr>
            <p:ph type="title"/>
          </p:nvPr>
        </p:nvSpPr>
        <p:spPr>
          <a:xfrm>
            <a:off x="5297761" y="329184"/>
            <a:ext cx="6251111" cy="1783079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pPr/>
            <a:r>
              <a:t>Process Buddhism as Eco-Buddhism</a:t>
            </a:r>
          </a:p>
        </p:txBody>
      </p:sp>
      <p:pic>
        <p:nvPicPr>
          <p:cNvPr id="167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rcRect l="54613" t="0" r="55" b="0"/>
          <a:stretch>
            <a:fillRect/>
          </a:stretch>
        </p:blipFill>
        <p:spPr>
          <a:xfrm>
            <a:off x="1" y="10"/>
            <a:ext cx="4657295" cy="68579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4" h="21600" fill="norm" stroke="1" extrusionOk="0">
                <a:moveTo>
                  <a:pt x="0" y="0"/>
                </a:moveTo>
                <a:lnTo>
                  <a:pt x="0" y="21600"/>
                </a:lnTo>
                <a:lnTo>
                  <a:pt x="18235" y="21600"/>
                </a:lnTo>
                <a:lnTo>
                  <a:pt x="18642" y="21010"/>
                </a:lnTo>
                <a:cubicBezTo>
                  <a:pt x="19189" y="20153"/>
                  <a:pt x="19670" y="19271"/>
                  <a:pt x="20088" y="18364"/>
                </a:cubicBezTo>
                <a:cubicBezTo>
                  <a:pt x="20248" y="18015"/>
                  <a:pt x="20383" y="17662"/>
                  <a:pt x="20552" y="17261"/>
                </a:cubicBezTo>
                <a:cubicBezTo>
                  <a:pt x="20552" y="17297"/>
                  <a:pt x="20550" y="17331"/>
                  <a:pt x="20545" y="17366"/>
                </a:cubicBezTo>
                <a:cubicBezTo>
                  <a:pt x="20313" y="18027"/>
                  <a:pt x="20113" y="18694"/>
                  <a:pt x="19842" y="19348"/>
                </a:cubicBezTo>
                <a:cubicBezTo>
                  <a:pt x="19531" y="20097"/>
                  <a:pt x="19175" y="20832"/>
                  <a:pt x="18769" y="21549"/>
                </a:cubicBezTo>
                <a:lnTo>
                  <a:pt x="18737" y="21600"/>
                </a:lnTo>
                <a:lnTo>
                  <a:pt x="18981" y="21600"/>
                </a:lnTo>
                <a:lnTo>
                  <a:pt x="19038" y="21506"/>
                </a:lnTo>
                <a:cubicBezTo>
                  <a:pt x="19773" y="20203"/>
                  <a:pt x="20331" y="18863"/>
                  <a:pt x="20741" y="17490"/>
                </a:cubicBezTo>
                <a:cubicBezTo>
                  <a:pt x="21113" y="16246"/>
                  <a:pt x="21332" y="14988"/>
                  <a:pt x="21477" y="13724"/>
                </a:cubicBezTo>
                <a:cubicBezTo>
                  <a:pt x="21600" y="12642"/>
                  <a:pt x="21512" y="11568"/>
                  <a:pt x="21317" y="10492"/>
                </a:cubicBezTo>
                <a:cubicBezTo>
                  <a:pt x="20945" y="8391"/>
                  <a:pt x="20249" y="6322"/>
                  <a:pt x="19240" y="4319"/>
                </a:cubicBezTo>
                <a:cubicBezTo>
                  <a:pt x="18592" y="3043"/>
                  <a:pt x="17833" y="1805"/>
                  <a:pt x="16930" y="619"/>
                </a:cubicBezTo>
                <a:lnTo>
                  <a:pt x="16434" y="0"/>
                </a:lnTo>
                <a:lnTo>
                  <a:pt x="16167" y="0"/>
                </a:lnTo>
                <a:lnTo>
                  <a:pt x="16989" y="1045"/>
                </a:lnTo>
                <a:cubicBezTo>
                  <a:pt x="17305" y="1478"/>
                  <a:pt x="17602" y="1917"/>
                  <a:pt x="17884" y="2362"/>
                </a:cubicBezTo>
                <a:cubicBezTo>
                  <a:pt x="17953" y="2472"/>
                  <a:pt x="18020" y="2582"/>
                  <a:pt x="18088" y="2691"/>
                </a:cubicBezTo>
                <a:cubicBezTo>
                  <a:pt x="18035" y="2663"/>
                  <a:pt x="17995" y="2625"/>
                  <a:pt x="17970" y="2582"/>
                </a:cubicBezTo>
                <a:cubicBezTo>
                  <a:pt x="17466" y="1857"/>
                  <a:pt x="16911" y="1151"/>
                  <a:pt x="16302" y="469"/>
                </a:cubicBezTo>
                <a:lnTo>
                  <a:pt x="15858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</p:pic>
      <p:grpSp>
        <p:nvGrpSpPr>
          <p:cNvPr id="170" name="sketchy line"/>
          <p:cNvGrpSpPr/>
          <p:nvPr/>
        </p:nvGrpSpPr>
        <p:grpSpPr>
          <a:xfrm>
            <a:off x="5297656" y="2354570"/>
            <a:ext cx="4243996" cy="55234"/>
            <a:chOff x="0" y="0"/>
            <a:chExt cx="4243995" cy="55232"/>
          </a:xfrm>
        </p:grpSpPr>
        <p:sp>
          <p:nvSpPr>
            <p:cNvPr id="168" name="Shape"/>
            <p:cNvSpPr/>
            <p:nvPr/>
          </p:nvSpPr>
          <p:spPr>
            <a:xfrm>
              <a:off x="0" y="6523"/>
              <a:ext cx="4243695" cy="487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8" h="14183" fill="norm" stroke="1" extrusionOk="0">
                  <a:moveTo>
                    <a:pt x="0" y="4034"/>
                  </a:moveTo>
                  <a:cubicBezTo>
                    <a:pt x="732" y="8876"/>
                    <a:pt x="1358" y="8357"/>
                    <a:pt x="2654" y="4034"/>
                  </a:cubicBezTo>
                  <a:cubicBezTo>
                    <a:pt x="3950" y="-289"/>
                    <a:pt x="4146" y="-1022"/>
                    <a:pt x="5091" y="4034"/>
                  </a:cubicBezTo>
                  <a:cubicBezTo>
                    <a:pt x="6037" y="9089"/>
                    <a:pt x="6884" y="-2811"/>
                    <a:pt x="7745" y="4034"/>
                  </a:cubicBezTo>
                  <a:cubicBezTo>
                    <a:pt x="8605" y="10878"/>
                    <a:pt x="9617" y="5743"/>
                    <a:pt x="10830" y="4034"/>
                  </a:cubicBezTo>
                  <a:cubicBezTo>
                    <a:pt x="12043" y="2324"/>
                    <a:pt x="13338" y="-4118"/>
                    <a:pt x="14131" y="4034"/>
                  </a:cubicBezTo>
                  <a:cubicBezTo>
                    <a:pt x="14925" y="12186"/>
                    <a:pt x="15939" y="-3267"/>
                    <a:pt x="17649" y="4034"/>
                  </a:cubicBezTo>
                  <a:cubicBezTo>
                    <a:pt x="19358" y="11334"/>
                    <a:pt x="20447" y="4928"/>
                    <a:pt x="21598" y="4034"/>
                  </a:cubicBezTo>
                  <a:cubicBezTo>
                    <a:pt x="21596" y="5828"/>
                    <a:pt x="21598" y="7462"/>
                    <a:pt x="21598" y="9359"/>
                  </a:cubicBezTo>
                  <a:cubicBezTo>
                    <a:pt x="20449" y="2351"/>
                    <a:pt x="19516" y="7928"/>
                    <a:pt x="18297" y="9359"/>
                  </a:cubicBezTo>
                  <a:cubicBezTo>
                    <a:pt x="17077" y="10789"/>
                    <a:pt x="16308" y="4869"/>
                    <a:pt x="14779" y="9359"/>
                  </a:cubicBezTo>
                  <a:cubicBezTo>
                    <a:pt x="13251" y="13848"/>
                    <a:pt x="12857" y="17482"/>
                    <a:pt x="11262" y="9359"/>
                  </a:cubicBezTo>
                  <a:cubicBezTo>
                    <a:pt x="9667" y="1235"/>
                    <a:pt x="10008" y="12679"/>
                    <a:pt x="8825" y="9359"/>
                  </a:cubicBezTo>
                  <a:cubicBezTo>
                    <a:pt x="7641" y="6038"/>
                    <a:pt x="6839" y="7671"/>
                    <a:pt x="5523" y="9359"/>
                  </a:cubicBezTo>
                  <a:cubicBezTo>
                    <a:pt x="4208" y="11046"/>
                    <a:pt x="3961" y="14401"/>
                    <a:pt x="2654" y="9359"/>
                  </a:cubicBezTo>
                  <a:cubicBezTo>
                    <a:pt x="1347" y="4316"/>
                    <a:pt x="612" y="5277"/>
                    <a:pt x="0" y="9359"/>
                  </a:cubicBezTo>
                  <a:cubicBezTo>
                    <a:pt x="4" y="7178"/>
                    <a:pt x="-2" y="6416"/>
                    <a:pt x="0" y="4034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69" name="Shape"/>
            <p:cNvSpPr/>
            <p:nvPr/>
          </p:nvSpPr>
          <p:spPr>
            <a:xfrm>
              <a:off x="60" y="0"/>
              <a:ext cx="4243936" cy="462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6" h="14334" fill="norm" stroke="1" extrusionOk="0">
                  <a:moveTo>
                    <a:pt x="0" y="6315"/>
                  </a:moveTo>
                  <a:cubicBezTo>
                    <a:pt x="1086" y="-195"/>
                    <a:pt x="1565" y="700"/>
                    <a:pt x="2437" y="6315"/>
                  </a:cubicBezTo>
                  <a:cubicBezTo>
                    <a:pt x="3310" y="11930"/>
                    <a:pt x="4229" y="-267"/>
                    <a:pt x="4874" y="6315"/>
                  </a:cubicBezTo>
                  <a:cubicBezTo>
                    <a:pt x="5519" y="12897"/>
                    <a:pt x="6624" y="14102"/>
                    <a:pt x="7743" y="6315"/>
                  </a:cubicBezTo>
                  <a:cubicBezTo>
                    <a:pt x="8863" y="-1472"/>
                    <a:pt x="10026" y="-2716"/>
                    <a:pt x="11260" y="6315"/>
                  </a:cubicBezTo>
                  <a:cubicBezTo>
                    <a:pt x="12494" y="15346"/>
                    <a:pt x="13021" y="4829"/>
                    <a:pt x="13913" y="6315"/>
                  </a:cubicBezTo>
                  <a:cubicBezTo>
                    <a:pt x="14805" y="7802"/>
                    <a:pt x="15761" y="2159"/>
                    <a:pt x="16566" y="6315"/>
                  </a:cubicBezTo>
                  <a:cubicBezTo>
                    <a:pt x="17371" y="10471"/>
                    <a:pt x="20253" y="3178"/>
                    <a:pt x="21594" y="6315"/>
                  </a:cubicBezTo>
                  <a:cubicBezTo>
                    <a:pt x="21599" y="9097"/>
                    <a:pt x="21592" y="9216"/>
                    <a:pt x="21594" y="11983"/>
                  </a:cubicBezTo>
                  <a:cubicBezTo>
                    <a:pt x="20654" y="15999"/>
                    <a:pt x="19899" y="7294"/>
                    <a:pt x="18294" y="11983"/>
                  </a:cubicBezTo>
                  <a:cubicBezTo>
                    <a:pt x="16689" y="16673"/>
                    <a:pt x="16894" y="5083"/>
                    <a:pt x="15641" y="11983"/>
                  </a:cubicBezTo>
                  <a:cubicBezTo>
                    <a:pt x="14387" y="18884"/>
                    <a:pt x="14083" y="6893"/>
                    <a:pt x="12988" y="11983"/>
                  </a:cubicBezTo>
                  <a:cubicBezTo>
                    <a:pt x="11893" y="17074"/>
                    <a:pt x="11103" y="12367"/>
                    <a:pt x="9687" y="11983"/>
                  </a:cubicBezTo>
                  <a:cubicBezTo>
                    <a:pt x="8270" y="11599"/>
                    <a:pt x="7927" y="13808"/>
                    <a:pt x="6170" y="11983"/>
                  </a:cubicBezTo>
                  <a:cubicBezTo>
                    <a:pt x="4413" y="10159"/>
                    <a:pt x="4450" y="11159"/>
                    <a:pt x="3733" y="11983"/>
                  </a:cubicBezTo>
                  <a:cubicBezTo>
                    <a:pt x="3016" y="12808"/>
                    <a:pt x="934" y="10888"/>
                    <a:pt x="0" y="11983"/>
                  </a:cubicBezTo>
                  <a:cubicBezTo>
                    <a:pt x="-1" y="10723"/>
                    <a:pt x="3" y="8118"/>
                    <a:pt x="0" y="6315"/>
                  </a:cubicBezTo>
                  <a:close/>
                </a:path>
              </a:pathLst>
            </a:custGeom>
            <a:noFill/>
            <a:ln w="44450" cap="rnd">
              <a:solidFill>
                <a:schemeClr val="accent2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sp>
        <p:nvSpPr>
          <p:cNvPr id="171" name="Content Placeholder 2"/>
          <p:cNvSpPr txBox="1"/>
          <p:nvPr>
            <p:ph type="body" sz="half" idx="1"/>
          </p:nvPr>
        </p:nvSpPr>
        <p:spPr>
          <a:xfrm>
            <a:off x="5297761" y="2706623"/>
            <a:ext cx="6251111" cy="3483865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81000"/>
              </a:lnSpc>
              <a:buSzTx/>
              <a:buNone/>
              <a:defRPr sz="1500"/>
            </a:pPr>
            <a:r>
              <a:t>Humanity is at a crossroads. We can learn to live in harmony with one another and the more-than-human world or we can perish, bringing along many other forms of life with us: global climate change, the threat of nuclear war, economic inequities, hyper nationalism, political authoritarianism.</a:t>
            </a:r>
          </a:p>
          <a:p>
            <a:pPr marL="0" indent="0">
              <a:lnSpc>
                <a:spcPct val="81000"/>
              </a:lnSpc>
              <a:buSzTx/>
              <a:buNone/>
              <a:defRPr sz="1500"/>
            </a:pPr>
            <a:r>
              <a:t>Process thinkers speak of the world’s best hope as Ecological Civilizations: societies in which people live with respect and care for one another and the larger web of life, in communities that are compassionate and just.</a:t>
            </a:r>
          </a:p>
          <a:p>
            <a:pPr marL="0" indent="0">
              <a:lnSpc>
                <a:spcPct val="81000"/>
              </a:lnSpc>
              <a:buSzTx/>
              <a:buNone/>
              <a:defRPr sz="1500"/>
            </a:pPr>
            <a:r>
              <a:t>Process Buddhism can play a role. It will not do so as a separate tradition. It will do so as its ideas are incorporated into the lives of self-identified Buddhists, Christians, Jews, Muslims, and spiritual independents – each in their own way. Double religious belonging, spiritual hybridity.</a:t>
            </a:r>
          </a:p>
          <a:p>
            <a:pPr marL="0" indent="0">
              <a:lnSpc>
                <a:spcPct val="81000"/>
              </a:lnSpc>
              <a:buSzTx/>
              <a:buNone/>
              <a:defRPr sz="1500"/>
            </a:pPr>
            <a:r>
              <a:t>The key is to practice on a daily basis; get involved in service to community; and work with others to help heal a broken world, thus extending the Bodhisattva spirit, however named and understood. Compassion here and now.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000000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