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69" r:id="rId5"/>
    <p:sldId id="260" r:id="rId6"/>
    <p:sldId id="261" r:id="rId7"/>
    <p:sldId id="262" r:id="rId8"/>
    <p:sldId id="263" r:id="rId9"/>
    <p:sldId id="264" r:id="rId10"/>
    <p:sldId id="265" r:id="rId11"/>
    <p:sldId id="270" r:id="rId12"/>
    <p:sldId id="266" r:id="rId13"/>
    <p:sldId id="267" r:id="rId14"/>
    <p:sldId id="268" r:id="rId15"/>
  </p:sldIdLst>
  <p:sldSz cx="18288000" cy="10287000"/>
  <p:notesSz cx="6858000" cy="9144000"/>
  <p:embeddedFontLst>
    <p:embeddedFont>
      <p:font typeface="Calibri" panose="020F0502020204030204" pitchFamily="34" charset="0"/>
      <p:regular r:id="rId16"/>
      <p:bold r:id="rId17"/>
      <p:italic r:id="rId18"/>
      <p:boldItalic r:id="rId19"/>
    </p:embeddedFont>
    <p:embeddedFont>
      <p:font typeface="Josefin Sans Bold" pitchFamily="2" charset="0"/>
      <p:boldItalic r:id="rId20"/>
    </p:embeddedFont>
    <p:embeddedFont>
      <p:font typeface="Josefin Sans Regular" charset="0"/>
      <p:regular r:id="rId21"/>
    </p:embeddedFont>
    <p:embeddedFont>
      <p:font typeface="League Spartan"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4" d="100"/>
          <a:sy n="64" d="100"/>
        </p:scale>
        <p:origin x="92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2.sv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png"/><Relationship Id="rId16"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67302" y="6592706"/>
            <a:ext cx="2830503" cy="292558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55855" y="7200109"/>
            <a:ext cx="2784602" cy="2318181"/>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324651" y="6841499"/>
            <a:ext cx="2462648" cy="2676792"/>
          </a:xfrm>
          <a:prstGeom prst="rect">
            <a:avLst/>
          </a:prstGeom>
        </p:spPr>
      </p:pic>
      <p:sp>
        <p:nvSpPr>
          <p:cNvPr id="6" name="TextBox 6"/>
          <p:cNvSpPr txBox="1"/>
          <p:nvPr/>
        </p:nvSpPr>
        <p:spPr>
          <a:xfrm>
            <a:off x="500033" y="3808499"/>
            <a:ext cx="17147888" cy="2305050"/>
          </a:xfrm>
          <a:prstGeom prst="rect">
            <a:avLst/>
          </a:prstGeom>
        </p:spPr>
        <p:txBody>
          <a:bodyPr lIns="0" tIns="0" rIns="0" bIns="0" rtlCol="0" anchor="t">
            <a:spAutoFit/>
          </a:bodyPr>
          <a:lstStyle/>
          <a:p>
            <a:pPr algn="r">
              <a:lnSpc>
                <a:spcPts val="9000"/>
              </a:lnSpc>
            </a:pPr>
            <a:r>
              <a:rPr lang="en-US" sz="7500" spc="487" dirty="0">
                <a:solidFill>
                  <a:srgbClr val="E8E3D2"/>
                </a:solidFill>
                <a:latin typeface="Josefin Sans Bold" pitchFamily="2" charset="0"/>
              </a:rPr>
              <a:t>JUST &amp; COMPASSIONATE</a:t>
            </a:r>
          </a:p>
          <a:p>
            <a:pPr algn="r">
              <a:lnSpc>
                <a:spcPts val="9000"/>
              </a:lnSpc>
            </a:pPr>
            <a:r>
              <a:rPr lang="en-US" sz="7500" spc="487" dirty="0">
                <a:solidFill>
                  <a:srgbClr val="E8E3D2"/>
                </a:solidFill>
                <a:latin typeface="Josefin Sans Bold" pitchFamily="2" charset="0"/>
              </a:rPr>
              <a:t>COMMUNITIES</a:t>
            </a:r>
          </a:p>
        </p:txBody>
      </p:sp>
      <p:sp>
        <p:nvSpPr>
          <p:cNvPr id="7" name="TextBox 7"/>
          <p:cNvSpPr txBox="1"/>
          <p:nvPr/>
        </p:nvSpPr>
        <p:spPr>
          <a:xfrm>
            <a:off x="1028700" y="822270"/>
            <a:ext cx="10683456" cy="2234522"/>
          </a:xfrm>
          <a:prstGeom prst="rect">
            <a:avLst/>
          </a:prstGeom>
        </p:spPr>
        <p:txBody>
          <a:bodyPr lIns="0" tIns="0" rIns="0" bIns="0" rtlCol="0" anchor="t">
            <a:spAutoFit/>
          </a:bodyPr>
          <a:lstStyle/>
          <a:p>
            <a:pPr>
              <a:lnSpc>
                <a:spcPts val="8499"/>
              </a:lnSpc>
            </a:pPr>
            <a:r>
              <a:rPr lang="en-US" sz="8499" spc="552" dirty="0">
                <a:solidFill>
                  <a:srgbClr val="DC651F"/>
                </a:solidFill>
                <a:latin typeface="Josefin Sans Bold" pitchFamily="2" charset="0"/>
              </a:rPr>
              <a:t>ECOLOGICAL CIVILIZATIONS</a:t>
            </a:r>
          </a:p>
        </p:txBody>
      </p:sp>
      <p:pic>
        <p:nvPicPr>
          <p:cNvPr id="8" name="Picture 8"/>
          <p:cNvPicPr>
            <a:picLocks noChangeAspect="1"/>
          </p:cNvPicPr>
          <p:nvPr/>
        </p:nvPicPr>
        <p:blipFill>
          <a:blip r:embed="rId9">
            <a:alphaModFix amt="6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28528" flipH="1" flipV="1">
            <a:off x="1416237" y="4114597"/>
            <a:ext cx="3712346" cy="1327164"/>
          </a:xfrm>
          <a:prstGeom prst="rect">
            <a:avLst/>
          </a:prstGeom>
        </p:spPr>
      </p:pic>
      <p:pic>
        <p:nvPicPr>
          <p:cNvPr id="9" name="Picture 9"/>
          <p:cNvPicPr>
            <a:picLocks noChangeAspect="1"/>
          </p:cNvPicPr>
          <p:nvPr/>
        </p:nvPicPr>
        <p:blipFill>
          <a:blip r:embed="rId9">
            <a:alphaModFix amt="65000"/>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812837" flipH="1" flipV="1">
            <a:off x="9618383" y="1306084"/>
            <a:ext cx="3712192" cy="13271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673899" y="2704477"/>
            <a:ext cx="9689301" cy="5575244"/>
          </a:xfrm>
          <a:prstGeom prst="rect">
            <a:avLst/>
          </a:prstGeom>
        </p:spPr>
        <p:txBody>
          <a:bodyPr wrap="square" lIns="0" tIns="0" rIns="0" bIns="0" rtlCol="0" anchor="t">
            <a:spAutoFit/>
          </a:bodyPr>
          <a:lstStyle/>
          <a:p>
            <a:pPr>
              <a:lnSpc>
                <a:spcPts val="7346"/>
              </a:lnSpc>
            </a:pPr>
            <a:r>
              <a:rPr lang="en-US" sz="5000" spc="183" dirty="0">
                <a:solidFill>
                  <a:srgbClr val="E8E3D2"/>
                </a:solidFill>
                <a:latin typeface="League Spartan"/>
              </a:rPr>
              <a:t>Developing economic policies that maximize happiness and well-being, in an ecologically responsible context, rather than perpetual growth.</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626361" y="684181"/>
            <a:ext cx="3993426" cy="428824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722368" y="5330249"/>
            <a:ext cx="4004251" cy="4004251"/>
          </a:xfrm>
          <a:prstGeom prst="rect">
            <a:avLst/>
          </a:prstGeom>
        </p:spPr>
      </p:pic>
      <p:sp>
        <p:nvSpPr>
          <p:cNvPr id="6" name="TextBox 6"/>
          <p:cNvSpPr txBox="1"/>
          <p:nvPr/>
        </p:nvSpPr>
        <p:spPr>
          <a:xfrm>
            <a:off x="843988" y="750027"/>
            <a:ext cx="7832116"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ECONOMICS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3988" y="2342465"/>
            <a:ext cx="10311538" cy="7003415"/>
          </a:xfrm>
          <a:prstGeom prst="rect">
            <a:avLst/>
          </a:prstGeom>
        </p:spPr>
        <p:txBody>
          <a:bodyPr lIns="0" tIns="0" rIns="0" bIns="0" rtlCol="0" anchor="t">
            <a:spAutoFit/>
          </a:bodyPr>
          <a:lstStyle/>
          <a:p>
            <a:pPr>
              <a:lnSpc>
                <a:spcPts val="6160"/>
              </a:lnSpc>
            </a:pPr>
            <a:r>
              <a:rPr lang="en-US" sz="4400" spc="154" dirty="0">
                <a:solidFill>
                  <a:srgbClr val="E8E3D2"/>
                </a:solidFill>
                <a:latin typeface="League Spartan"/>
              </a:rPr>
              <a:t>Shift from policies that separate homes from places of work and shopping to policies that locate essentials close together. Reduce the need for commuting long distances. Develop public transportation and design cities that help citizens reclaim the arts of walking and bicycling.</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875780" y="1469166"/>
            <a:ext cx="4037039" cy="4037039"/>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80785" y="6157433"/>
            <a:ext cx="4680289" cy="3188447"/>
          </a:xfrm>
          <a:prstGeom prst="rect">
            <a:avLst/>
          </a:prstGeom>
        </p:spPr>
      </p:pic>
      <p:sp>
        <p:nvSpPr>
          <p:cNvPr id="6" name="TextBox 6"/>
          <p:cNvSpPr txBox="1"/>
          <p:nvPr/>
        </p:nvSpPr>
        <p:spPr>
          <a:xfrm>
            <a:off x="843988" y="750027"/>
            <a:ext cx="9878379"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CITY PLANNING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84876">
            <a:off x="2103755" y="5600962"/>
            <a:ext cx="3578943" cy="357894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37090" y="1348333"/>
            <a:ext cx="3585617" cy="3585617"/>
          </a:xfrm>
          <a:prstGeom prst="rect">
            <a:avLst/>
          </a:prstGeom>
        </p:spPr>
      </p:pic>
      <p:sp>
        <p:nvSpPr>
          <p:cNvPr id="5" name="TextBox 5"/>
          <p:cNvSpPr txBox="1"/>
          <p:nvPr/>
        </p:nvSpPr>
        <p:spPr>
          <a:xfrm>
            <a:off x="6258766" y="1106805"/>
            <a:ext cx="11479003" cy="8151495"/>
          </a:xfrm>
          <a:prstGeom prst="rect">
            <a:avLst/>
          </a:prstGeom>
        </p:spPr>
        <p:txBody>
          <a:bodyPr lIns="0" tIns="0" rIns="0" bIns="0" rtlCol="0" anchor="t">
            <a:spAutoFit/>
          </a:bodyPr>
          <a:lstStyle/>
          <a:p>
            <a:pPr>
              <a:lnSpc>
                <a:spcPts val="5880"/>
              </a:lnSpc>
            </a:pPr>
            <a:r>
              <a:rPr lang="en-US" sz="4200" spc="147">
                <a:solidFill>
                  <a:srgbClr val="E8E3D2"/>
                </a:solidFill>
                <a:latin typeface="League Spartan"/>
              </a:rPr>
              <a:t>The need for </a:t>
            </a:r>
            <a:r>
              <a:rPr lang="en-US" sz="4200" spc="147">
                <a:solidFill>
                  <a:srgbClr val="E67924"/>
                </a:solidFill>
                <a:latin typeface="League Spartan"/>
              </a:rPr>
              <a:t>ECOLOGICICAL CIVILIZATIONS</a:t>
            </a:r>
            <a:r>
              <a:rPr lang="en-US" sz="4200" spc="147">
                <a:solidFill>
                  <a:srgbClr val="E8E3D2"/>
                </a:solidFill>
                <a:latin typeface="League Spartan"/>
              </a:rPr>
              <a:t>, composed of </a:t>
            </a:r>
            <a:r>
              <a:rPr lang="en-US" sz="4200" spc="147">
                <a:solidFill>
                  <a:srgbClr val="E67924"/>
                </a:solidFill>
                <a:latin typeface="League Spartan"/>
              </a:rPr>
              <a:t>JUST &amp; COMPASSIONATE COMMUNITIES</a:t>
            </a:r>
            <a:r>
              <a:rPr lang="en-US" sz="4200" spc="147">
                <a:solidFill>
                  <a:srgbClr val="E8E3D2"/>
                </a:solidFill>
                <a:latin typeface="League Spartan"/>
              </a:rPr>
              <a:t> in local settings, is urgent given the trials we face today: global climate change, wars and the threat of nuclear war, political dysfunction, economic disparities, community fragmentation, and spiritual malaise. Already, for many people and for many species now extinct, it is too late.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550231" y="1496780"/>
            <a:ext cx="11383309" cy="5636260"/>
          </a:xfrm>
          <a:prstGeom prst="rect">
            <a:avLst/>
          </a:prstGeom>
        </p:spPr>
        <p:txBody>
          <a:bodyPr lIns="0" tIns="0" rIns="0" bIns="0" rtlCol="0" anchor="t">
            <a:spAutoFit/>
          </a:bodyPr>
          <a:lstStyle/>
          <a:p>
            <a:pPr>
              <a:lnSpc>
                <a:spcPts val="6439"/>
              </a:lnSpc>
            </a:pPr>
            <a:r>
              <a:rPr lang="en-US" sz="4599" spc="160" dirty="0">
                <a:solidFill>
                  <a:srgbClr val="E8E3D2"/>
                </a:solidFill>
                <a:latin typeface="League Spartan"/>
              </a:rPr>
              <a:t>People from all walks of life – educators, business leaders, artists, political leaders, faith leaders – can help nurture just and compassionate communities.  The Cobb Institute wants to play its part and help others do the same.</a:t>
            </a:r>
          </a:p>
        </p:txBody>
      </p:sp>
      <p:sp>
        <p:nvSpPr>
          <p:cNvPr id="4" name="TextBox 4"/>
          <p:cNvSpPr txBox="1"/>
          <p:nvPr/>
        </p:nvSpPr>
        <p:spPr>
          <a:xfrm>
            <a:off x="0" y="8265629"/>
            <a:ext cx="18288000" cy="1274445"/>
          </a:xfrm>
          <a:prstGeom prst="rect">
            <a:avLst/>
          </a:prstGeom>
        </p:spPr>
        <p:txBody>
          <a:bodyPr lIns="0" tIns="0" rIns="0" bIns="0" rtlCol="0" anchor="t">
            <a:spAutoFit/>
          </a:bodyPr>
          <a:lstStyle/>
          <a:p>
            <a:pPr algn="ctr">
              <a:lnSpc>
                <a:spcPts val="10259"/>
              </a:lnSpc>
              <a:spcBef>
                <a:spcPct val="0"/>
              </a:spcBef>
            </a:pPr>
            <a:r>
              <a:rPr lang="en-US" sz="7599" spc="227" dirty="0">
                <a:solidFill>
                  <a:srgbClr val="E67924"/>
                </a:solidFill>
                <a:latin typeface="Josefin Sans Bold" pitchFamily="2" charset="0"/>
              </a:rPr>
              <a:t>LET'S GET STARTED!</a:t>
            </a:r>
          </a:p>
        </p:txBody>
      </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819001" y="683614"/>
            <a:ext cx="3062747" cy="3329072"/>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828978" y="4357772"/>
            <a:ext cx="3064876" cy="31678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srcRect/>
          <a:stretch>
            <a:fillRect/>
          </a:stretch>
        </p:blipFill>
        <p:spPr>
          <a:xfrm>
            <a:off x="1196599" y="1525269"/>
            <a:ext cx="15894802" cy="474246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17249" y="7993182"/>
            <a:ext cx="922218" cy="922218"/>
          </a:xfrm>
          <a:prstGeom prst="rect">
            <a:avLst/>
          </a:prstGeom>
        </p:spPr>
      </p:pic>
      <p:sp>
        <p:nvSpPr>
          <p:cNvPr id="5" name="TextBox 5"/>
          <p:cNvSpPr txBox="1"/>
          <p:nvPr/>
        </p:nvSpPr>
        <p:spPr>
          <a:xfrm>
            <a:off x="7121430" y="7540624"/>
            <a:ext cx="8384640" cy="1543050"/>
          </a:xfrm>
          <a:prstGeom prst="rect">
            <a:avLst/>
          </a:prstGeom>
        </p:spPr>
        <p:txBody>
          <a:bodyPr lIns="0" tIns="0" rIns="0" bIns="0" rtlCol="0" anchor="t">
            <a:spAutoFit/>
          </a:bodyPr>
          <a:lstStyle/>
          <a:p>
            <a:pPr>
              <a:lnSpc>
                <a:spcPts val="12599"/>
              </a:lnSpc>
            </a:pPr>
            <a:r>
              <a:rPr lang="en-US" sz="9000">
                <a:solidFill>
                  <a:srgbClr val="FFFFFF"/>
                </a:solidFill>
                <a:latin typeface="Josefin Sans Regular"/>
              </a:rPr>
              <a:t>cobb.institute</a:t>
            </a:r>
          </a:p>
        </p:txBody>
      </p:sp>
      <p:sp>
        <p:nvSpPr>
          <p:cNvPr id="6" name="AutoShape 6"/>
          <p:cNvSpPr/>
          <p:nvPr/>
        </p:nvSpPr>
        <p:spPr>
          <a:xfrm>
            <a:off x="7188190" y="8800398"/>
            <a:ext cx="6738374" cy="0"/>
          </a:xfrm>
          <a:prstGeom prst="line">
            <a:avLst/>
          </a:prstGeom>
          <a:ln w="47625" cap="flat">
            <a:solidFill>
              <a:srgbClr val="FFFFFF"/>
            </a:solidFill>
            <a:prstDash val="soli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1028700" y="705668"/>
            <a:ext cx="11391900" cy="4910960"/>
          </a:xfrm>
          <a:prstGeom prst="rect">
            <a:avLst/>
          </a:prstGeom>
        </p:spPr>
        <p:txBody>
          <a:bodyPr wrap="square" lIns="0" tIns="0" rIns="0" bIns="0" rtlCol="0" anchor="t">
            <a:spAutoFit/>
          </a:bodyPr>
          <a:lstStyle/>
          <a:p>
            <a:pPr>
              <a:lnSpc>
                <a:spcPts val="5459"/>
              </a:lnSpc>
            </a:pPr>
            <a:r>
              <a:rPr lang="en-US" sz="3900" spc="136" dirty="0">
                <a:solidFill>
                  <a:srgbClr val="E8E3D2"/>
                </a:solidFill>
                <a:latin typeface="League Spartan"/>
              </a:rPr>
              <a:t>In an </a:t>
            </a:r>
            <a:r>
              <a:rPr lang="en-US" sz="3900" spc="136" dirty="0">
                <a:solidFill>
                  <a:srgbClr val="E67924"/>
                </a:solidFill>
                <a:latin typeface="League Spartan"/>
              </a:rPr>
              <a:t>ECOLOGICAL CIVILIZATION</a:t>
            </a:r>
            <a:r>
              <a:rPr lang="en-US" sz="3900" spc="136" dirty="0">
                <a:solidFill>
                  <a:srgbClr val="E8E3D2"/>
                </a:solidFill>
                <a:latin typeface="League Spartan"/>
              </a:rPr>
              <a:t> people live with respect and care for the community of life. They enjoy rich and loving bonds with one another: culturally, economically, and politically. And they know that they are part of the larger community: the Earth Community.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73718" y="1586354"/>
            <a:ext cx="3673935" cy="3168769"/>
          </a:xfrm>
          <a:prstGeom prst="rect">
            <a:avLst/>
          </a:prstGeom>
        </p:spPr>
      </p:pic>
      <p:sp>
        <p:nvSpPr>
          <p:cNvPr id="5" name="TextBox 5"/>
          <p:cNvSpPr txBox="1"/>
          <p:nvPr/>
        </p:nvSpPr>
        <p:spPr>
          <a:xfrm>
            <a:off x="6426806" y="6314648"/>
            <a:ext cx="10832494" cy="3500317"/>
          </a:xfrm>
          <a:prstGeom prst="rect">
            <a:avLst/>
          </a:prstGeom>
        </p:spPr>
        <p:txBody>
          <a:bodyPr lIns="0" tIns="0" rIns="0" bIns="0" rtlCol="0" anchor="t">
            <a:spAutoFit/>
          </a:bodyPr>
          <a:lstStyle/>
          <a:p>
            <a:pPr>
              <a:lnSpc>
                <a:spcPts val="5459"/>
              </a:lnSpc>
            </a:pPr>
            <a:r>
              <a:rPr lang="en-US" sz="3900" spc="136" dirty="0">
                <a:solidFill>
                  <a:srgbClr val="E8E3D2"/>
                </a:solidFill>
                <a:latin typeface="League Spartan"/>
              </a:rPr>
              <a:t>The Earth Community is the web of life itself: plants and animals, landscapes and waterways. It is a network of inter-becoming: a community of communities of communities.  </a:t>
            </a: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336639" y="6344602"/>
            <a:ext cx="2956589" cy="32136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5064676" y="670514"/>
            <a:ext cx="12395314" cy="3971925"/>
          </a:xfrm>
          <a:prstGeom prst="rect">
            <a:avLst/>
          </a:prstGeom>
        </p:spPr>
        <p:txBody>
          <a:bodyPr lIns="0" tIns="0" rIns="0" bIns="0" rtlCol="0" anchor="t">
            <a:spAutoFit/>
          </a:bodyPr>
          <a:lstStyle/>
          <a:p>
            <a:pPr>
              <a:lnSpc>
                <a:spcPts val="5250"/>
              </a:lnSpc>
            </a:pPr>
            <a:r>
              <a:rPr lang="en-US" sz="3750" spc="131">
                <a:solidFill>
                  <a:srgbClr val="E8E3D2"/>
                </a:solidFill>
                <a:latin typeface="League Spartan"/>
              </a:rPr>
              <a:t>The fundamental units of such a civilization are local communities in urban and rural settings that are creative, compassionate, participatory, inclusive, humane to animals, and good for the earth, with no one left behind. </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632021" y="5536593"/>
            <a:ext cx="3827970" cy="3827970"/>
          </a:xfrm>
          <a:prstGeom prst="rect">
            <a:avLst/>
          </a:prstGeom>
        </p:spPr>
      </p:pic>
      <p:sp>
        <p:nvSpPr>
          <p:cNvPr id="5" name="TextBox 5"/>
          <p:cNvSpPr txBox="1"/>
          <p:nvPr/>
        </p:nvSpPr>
        <p:spPr>
          <a:xfrm>
            <a:off x="697979" y="5102030"/>
            <a:ext cx="12306949" cy="4638675"/>
          </a:xfrm>
          <a:prstGeom prst="rect">
            <a:avLst/>
          </a:prstGeom>
        </p:spPr>
        <p:txBody>
          <a:bodyPr lIns="0" tIns="0" rIns="0" bIns="0" rtlCol="0" anchor="t">
            <a:spAutoFit/>
          </a:bodyPr>
          <a:lstStyle/>
          <a:p>
            <a:pPr>
              <a:lnSpc>
                <a:spcPts val="5250"/>
              </a:lnSpc>
            </a:pPr>
            <a:r>
              <a:rPr lang="en-US" sz="3750" spc="131">
                <a:solidFill>
                  <a:srgbClr val="E8E3D2"/>
                </a:solidFill>
                <a:latin typeface="League Spartan"/>
              </a:rPr>
              <a:t>These communities flourish within the limits of their bioregions to absorb waste and supply resources. Their citizens know that, once basic needs are met, the aim of life is not to grow in fame, fortune, and power; but in the quality of relationships and size of a soul. They are </a:t>
            </a:r>
            <a:r>
              <a:rPr lang="en-US" sz="3750" spc="131">
                <a:solidFill>
                  <a:srgbClr val="E67924"/>
                </a:solidFill>
                <a:latin typeface="League Spartan"/>
              </a:rPr>
              <a:t>JUST &amp; COMPASSIONATE COMMUNITIES</a:t>
            </a:r>
            <a:r>
              <a:rPr lang="en-US" sz="3750" spc="131">
                <a:solidFill>
                  <a:srgbClr val="E8E3D2"/>
                </a:solidFill>
                <a:latin typeface="League Spartan"/>
              </a:rPr>
              <a:t>. </a:t>
            </a:r>
          </a:p>
        </p:txBody>
      </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08546" y="952500"/>
            <a:ext cx="3070858" cy="31740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grpSp>
        <p:nvGrpSpPr>
          <p:cNvPr id="3" name="Group 3"/>
          <p:cNvGrpSpPr/>
          <p:nvPr/>
        </p:nvGrpSpPr>
        <p:grpSpPr>
          <a:xfrm>
            <a:off x="5971594" y="3058567"/>
            <a:ext cx="6081757" cy="6081757"/>
            <a:chOff x="0" y="0"/>
            <a:chExt cx="8109009" cy="8109009"/>
          </a:xfrm>
        </p:grpSpPr>
        <p:grpSp>
          <p:nvGrpSpPr>
            <p:cNvPr id="4" name="Group 4"/>
            <p:cNvGrpSpPr>
              <a:grpSpLocks noChangeAspect="1"/>
            </p:cNvGrpSpPr>
            <p:nvPr/>
          </p:nvGrpSpPr>
          <p:grpSpPr>
            <a:xfrm>
              <a:off x="0" y="0"/>
              <a:ext cx="8109009" cy="8109009"/>
              <a:chOff x="0" y="0"/>
              <a:chExt cx="2540000" cy="2540000"/>
            </a:xfrm>
          </p:grpSpPr>
          <p:sp>
            <p:nvSpPr>
              <p:cNvPr id="5" name="Freeform 5"/>
              <p:cNvSpPr/>
              <p:nvPr/>
            </p:nvSpPr>
            <p:spPr>
              <a:xfrm>
                <a:off x="1270000" y="0"/>
                <a:ext cx="1031260" cy="899392"/>
              </a:xfrm>
              <a:custGeom>
                <a:avLst/>
                <a:gdLst/>
                <a:ahLst/>
                <a:cxnLst/>
                <a:rect l="l" t="t" r="r" b="b"/>
                <a:pathLst>
                  <a:path w="1031260" h="899392">
                    <a:moveTo>
                      <a:pt x="0" y="0"/>
                    </a:moveTo>
                    <a:cubicBezTo>
                      <a:pt x="408826" y="0"/>
                      <a:pt x="792655" y="196810"/>
                      <a:pt x="1031260" y="528783"/>
                    </a:cubicBezTo>
                    <a:lnTo>
                      <a:pt x="515630" y="899392"/>
                    </a:lnTo>
                    <a:cubicBezTo>
                      <a:pt x="396327" y="733405"/>
                      <a:pt x="204413" y="635000"/>
                      <a:pt x="0" y="635000"/>
                    </a:cubicBezTo>
                    <a:close/>
                  </a:path>
                </a:pathLst>
              </a:custGeom>
              <a:solidFill>
                <a:srgbClr val="D67B10"/>
              </a:solidFill>
            </p:spPr>
          </p:sp>
          <p:sp>
            <p:nvSpPr>
              <p:cNvPr id="6" name="Freeform 6"/>
              <p:cNvSpPr/>
              <p:nvPr/>
            </p:nvSpPr>
            <p:spPr>
              <a:xfrm>
                <a:off x="1766463" y="478168"/>
                <a:ext cx="836803" cy="1135963"/>
              </a:xfrm>
              <a:custGeom>
                <a:avLst/>
                <a:gdLst/>
                <a:ahLst/>
                <a:cxnLst/>
                <a:rect l="l" t="t" r="r" b="b"/>
                <a:pathLst>
                  <a:path w="836803" h="1135963">
                    <a:moveTo>
                      <a:pt x="496463" y="0"/>
                    </a:moveTo>
                    <a:cubicBezTo>
                      <a:pt x="751362" y="319633"/>
                      <a:pt x="836803" y="742431"/>
                      <a:pt x="726024" y="1135963"/>
                    </a:cubicBezTo>
                    <a:lnTo>
                      <a:pt x="114781" y="963897"/>
                    </a:lnTo>
                    <a:cubicBezTo>
                      <a:pt x="170170" y="767131"/>
                      <a:pt x="127449" y="555733"/>
                      <a:pt x="0" y="395916"/>
                    </a:cubicBezTo>
                    <a:close/>
                  </a:path>
                </a:pathLst>
              </a:custGeom>
              <a:solidFill>
                <a:srgbClr val="8C6C00"/>
              </a:solidFill>
            </p:spPr>
          </p:sp>
          <p:sp>
            <p:nvSpPr>
              <p:cNvPr id="7" name="Freeform 7"/>
              <p:cNvSpPr/>
              <p:nvPr/>
            </p:nvSpPr>
            <p:spPr>
              <a:xfrm>
                <a:off x="1516578" y="1411301"/>
                <a:ext cx="991581" cy="1029040"/>
              </a:xfrm>
              <a:custGeom>
                <a:avLst/>
                <a:gdLst/>
                <a:ahLst/>
                <a:cxnLst/>
                <a:rect l="l" t="t" r="r" b="b"/>
                <a:pathLst>
                  <a:path w="991581" h="1029040">
                    <a:moveTo>
                      <a:pt x="991581" y="141301"/>
                    </a:moveTo>
                    <a:cubicBezTo>
                      <a:pt x="900608" y="539877"/>
                      <a:pt x="623323" y="870287"/>
                      <a:pt x="246578" y="1029040"/>
                    </a:cubicBezTo>
                    <a:lnTo>
                      <a:pt x="0" y="443869"/>
                    </a:lnTo>
                    <a:cubicBezTo>
                      <a:pt x="188373" y="364493"/>
                      <a:pt x="327015" y="199288"/>
                      <a:pt x="372501" y="0"/>
                    </a:cubicBezTo>
                    <a:close/>
                  </a:path>
                </a:pathLst>
              </a:custGeom>
              <a:solidFill>
                <a:srgbClr val="4E5500"/>
              </a:solidFill>
            </p:spPr>
          </p:sp>
          <p:sp>
            <p:nvSpPr>
              <p:cNvPr id="8" name="Freeform 8"/>
              <p:cNvSpPr/>
              <p:nvPr/>
            </p:nvSpPr>
            <p:spPr>
              <a:xfrm>
                <a:off x="662469" y="1827630"/>
                <a:ext cx="1158564" cy="763984"/>
              </a:xfrm>
              <a:custGeom>
                <a:avLst/>
                <a:gdLst/>
                <a:ahLst/>
                <a:cxnLst/>
                <a:rect l="l" t="t" r="r" b="b"/>
                <a:pathLst>
                  <a:path w="1158564" h="763984">
                    <a:moveTo>
                      <a:pt x="1158563" y="586601"/>
                    </a:moveTo>
                    <a:cubicBezTo>
                      <a:pt x="790223" y="763984"/>
                      <a:pt x="359014" y="753201"/>
                      <a:pt x="0" y="557630"/>
                    </a:cubicBezTo>
                    <a:lnTo>
                      <a:pt x="303765" y="0"/>
                    </a:lnTo>
                    <a:cubicBezTo>
                      <a:pt x="483272" y="97786"/>
                      <a:pt x="698877" y="103177"/>
                      <a:pt x="883047" y="14485"/>
                    </a:cubicBezTo>
                    <a:close/>
                  </a:path>
                </a:pathLst>
              </a:custGeom>
              <a:solidFill>
                <a:srgbClr val="203904"/>
              </a:solidFill>
            </p:spPr>
          </p:sp>
          <p:sp>
            <p:nvSpPr>
              <p:cNvPr id="9" name="Freeform 9"/>
              <p:cNvSpPr/>
              <p:nvPr/>
            </p:nvSpPr>
            <p:spPr>
              <a:xfrm>
                <a:off x="19265" y="1380183"/>
                <a:ext cx="975219" cy="1034047"/>
              </a:xfrm>
              <a:custGeom>
                <a:avLst/>
                <a:gdLst/>
                <a:ahLst/>
                <a:cxnLst/>
                <a:rect l="l" t="t" r="r" b="b"/>
                <a:pathLst>
                  <a:path w="975219" h="1034047">
                    <a:moveTo>
                      <a:pt x="699703" y="1034048"/>
                    </a:moveTo>
                    <a:cubicBezTo>
                      <a:pt x="331363" y="856664"/>
                      <a:pt x="70938" y="512808"/>
                      <a:pt x="0" y="110183"/>
                    </a:cubicBezTo>
                    <a:lnTo>
                      <a:pt x="625367" y="0"/>
                    </a:lnTo>
                    <a:cubicBezTo>
                      <a:pt x="660836" y="201313"/>
                      <a:pt x="791049" y="373241"/>
                      <a:pt x="975219" y="461932"/>
                    </a:cubicBezTo>
                    <a:close/>
                  </a:path>
                </a:pathLst>
              </a:custGeom>
              <a:solidFill>
                <a:srgbClr val="001D00"/>
              </a:solidFill>
            </p:spPr>
          </p:sp>
          <p:sp>
            <p:nvSpPr>
              <p:cNvPr id="10" name="Freeform 10"/>
              <p:cNvSpPr/>
              <p:nvPr/>
            </p:nvSpPr>
            <p:spPr>
              <a:xfrm>
                <a:off x="-59131" y="429532"/>
                <a:ext cx="853076" cy="1123070"/>
              </a:xfrm>
              <a:custGeom>
                <a:avLst/>
                <a:gdLst/>
                <a:ahLst/>
                <a:cxnLst/>
                <a:rect l="l" t="t" r="r" b="b"/>
                <a:pathLst>
                  <a:path w="853076" h="1123070">
                    <a:moveTo>
                      <a:pt x="90973" y="1123070"/>
                    </a:moveTo>
                    <a:cubicBezTo>
                      <a:pt x="0" y="724493"/>
                      <a:pt x="106465" y="306494"/>
                      <a:pt x="377021" y="0"/>
                    </a:cubicBezTo>
                    <a:lnTo>
                      <a:pt x="853076" y="420234"/>
                    </a:lnTo>
                    <a:cubicBezTo>
                      <a:pt x="717798" y="573481"/>
                      <a:pt x="664566" y="782481"/>
                      <a:pt x="710052" y="981769"/>
                    </a:cubicBezTo>
                    <a:close/>
                  </a:path>
                </a:pathLst>
              </a:custGeom>
              <a:solidFill>
                <a:srgbClr val="153E2F"/>
              </a:solidFill>
            </p:spPr>
          </p:sp>
          <p:sp>
            <p:nvSpPr>
              <p:cNvPr id="11" name="Freeform 11"/>
              <p:cNvSpPr/>
              <p:nvPr/>
            </p:nvSpPr>
            <p:spPr>
              <a:xfrm>
                <a:off x="277074" y="0"/>
                <a:ext cx="992863" cy="874084"/>
              </a:xfrm>
              <a:custGeom>
                <a:avLst/>
                <a:gdLst/>
                <a:ahLst/>
                <a:cxnLst/>
                <a:rect l="l" t="t" r="r" b="b"/>
                <a:pathLst>
                  <a:path w="992863" h="874084">
                    <a:moveTo>
                      <a:pt x="0" y="478168"/>
                    </a:moveTo>
                    <a:cubicBezTo>
                      <a:pt x="240946" y="176031"/>
                      <a:pt x="606351" y="39"/>
                      <a:pt x="992799" y="0"/>
                    </a:cubicBezTo>
                    <a:lnTo>
                      <a:pt x="992863" y="635000"/>
                    </a:lnTo>
                    <a:cubicBezTo>
                      <a:pt x="799639" y="635019"/>
                      <a:pt x="616936" y="723015"/>
                      <a:pt x="496463" y="874084"/>
                    </a:cubicBezTo>
                    <a:close/>
                  </a:path>
                </a:pathLst>
              </a:custGeom>
              <a:solidFill>
                <a:srgbClr val="30625D"/>
              </a:solidFill>
            </p:spPr>
          </p:sp>
          <p:sp>
            <p:nvSpPr>
              <p:cNvPr id="12" name="Freeform 1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54878E"/>
              </a:solidFill>
            </p:spPr>
          </p:sp>
        </p:grpSp>
      </p:grpSp>
      <p:grpSp>
        <p:nvGrpSpPr>
          <p:cNvPr id="13" name="Group 13"/>
          <p:cNvGrpSpPr/>
          <p:nvPr/>
        </p:nvGrpSpPr>
        <p:grpSpPr>
          <a:xfrm>
            <a:off x="6864167" y="3947042"/>
            <a:ext cx="4296611" cy="4296611"/>
            <a:chOff x="0" y="0"/>
            <a:chExt cx="5728814" cy="5728814"/>
          </a:xfrm>
        </p:grpSpPr>
        <p:grpSp>
          <p:nvGrpSpPr>
            <p:cNvPr id="14" name="Group 14"/>
            <p:cNvGrpSpPr>
              <a:grpSpLocks noChangeAspect="1"/>
            </p:cNvGrpSpPr>
            <p:nvPr/>
          </p:nvGrpSpPr>
          <p:grpSpPr>
            <a:xfrm>
              <a:off x="0" y="0"/>
              <a:ext cx="5728814" cy="5728814"/>
              <a:chOff x="0" y="0"/>
              <a:chExt cx="2540000" cy="2540000"/>
            </a:xfrm>
          </p:grpSpPr>
          <p:sp>
            <p:nvSpPr>
              <p:cNvPr id="15" name="Freeform 15"/>
              <p:cNvSpPr/>
              <p:nvPr/>
            </p:nvSpPr>
            <p:spPr>
              <a:xfrm>
                <a:off x="1270000" y="0"/>
                <a:ext cx="1031260" cy="899392"/>
              </a:xfrm>
              <a:custGeom>
                <a:avLst/>
                <a:gdLst/>
                <a:ahLst/>
                <a:cxnLst/>
                <a:rect l="l" t="t" r="r" b="b"/>
                <a:pathLst>
                  <a:path w="1031260" h="899392">
                    <a:moveTo>
                      <a:pt x="0" y="0"/>
                    </a:moveTo>
                    <a:cubicBezTo>
                      <a:pt x="408826" y="0"/>
                      <a:pt x="792655" y="196810"/>
                      <a:pt x="1031260" y="528783"/>
                    </a:cubicBezTo>
                    <a:lnTo>
                      <a:pt x="515630" y="899392"/>
                    </a:lnTo>
                    <a:cubicBezTo>
                      <a:pt x="396327" y="733405"/>
                      <a:pt x="204413" y="635000"/>
                      <a:pt x="0" y="635000"/>
                    </a:cubicBezTo>
                    <a:close/>
                  </a:path>
                </a:pathLst>
              </a:custGeom>
              <a:solidFill>
                <a:srgbClr val="D67B10"/>
              </a:solidFill>
            </p:spPr>
          </p:sp>
          <p:sp>
            <p:nvSpPr>
              <p:cNvPr id="16" name="Freeform 16"/>
              <p:cNvSpPr/>
              <p:nvPr/>
            </p:nvSpPr>
            <p:spPr>
              <a:xfrm>
                <a:off x="1766463" y="478168"/>
                <a:ext cx="836803" cy="1135963"/>
              </a:xfrm>
              <a:custGeom>
                <a:avLst/>
                <a:gdLst/>
                <a:ahLst/>
                <a:cxnLst/>
                <a:rect l="l" t="t" r="r" b="b"/>
                <a:pathLst>
                  <a:path w="836803" h="1135963">
                    <a:moveTo>
                      <a:pt x="496463" y="0"/>
                    </a:moveTo>
                    <a:cubicBezTo>
                      <a:pt x="751362" y="319633"/>
                      <a:pt x="836803" y="742431"/>
                      <a:pt x="726024" y="1135963"/>
                    </a:cubicBezTo>
                    <a:lnTo>
                      <a:pt x="114781" y="963897"/>
                    </a:lnTo>
                    <a:cubicBezTo>
                      <a:pt x="170170" y="767131"/>
                      <a:pt x="127449" y="555733"/>
                      <a:pt x="0" y="395916"/>
                    </a:cubicBezTo>
                    <a:close/>
                  </a:path>
                </a:pathLst>
              </a:custGeom>
              <a:solidFill>
                <a:srgbClr val="8C6C00"/>
              </a:solidFill>
            </p:spPr>
          </p:sp>
          <p:sp>
            <p:nvSpPr>
              <p:cNvPr id="17" name="Freeform 17"/>
              <p:cNvSpPr/>
              <p:nvPr/>
            </p:nvSpPr>
            <p:spPr>
              <a:xfrm>
                <a:off x="1516578" y="1411301"/>
                <a:ext cx="991581" cy="1029040"/>
              </a:xfrm>
              <a:custGeom>
                <a:avLst/>
                <a:gdLst/>
                <a:ahLst/>
                <a:cxnLst/>
                <a:rect l="l" t="t" r="r" b="b"/>
                <a:pathLst>
                  <a:path w="991581" h="1029040">
                    <a:moveTo>
                      <a:pt x="991581" y="141301"/>
                    </a:moveTo>
                    <a:cubicBezTo>
                      <a:pt x="900608" y="539877"/>
                      <a:pt x="623323" y="870287"/>
                      <a:pt x="246578" y="1029040"/>
                    </a:cubicBezTo>
                    <a:lnTo>
                      <a:pt x="0" y="443869"/>
                    </a:lnTo>
                    <a:cubicBezTo>
                      <a:pt x="188373" y="364493"/>
                      <a:pt x="327015" y="199288"/>
                      <a:pt x="372501" y="0"/>
                    </a:cubicBezTo>
                    <a:close/>
                  </a:path>
                </a:pathLst>
              </a:custGeom>
              <a:solidFill>
                <a:srgbClr val="4E5500"/>
              </a:solidFill>
            </p:spPr>
          </p:sp>
          <p:sp>
            <p:nvSpPr>
              <p:cNvPr id="18" name="Freeform 18"/>
              <p:cNvSpPr/>
              <p:nvPr/>
            </p:nvSpPr>
            <p:spPr>
              <a:xfrm>
                <a:off x="662469" y="1827630"/>
                <a:ext cx="1158564" cy="763984"/>
              </a:xfrm>
              <a:custGeom>
                <a:avLst/>
                <a:gdLst/>
                <a:ahLst/>
                <a:cxnLst/>
                <a:rect l="l" t="t" r="r" b="b"/>
                <a:pathLst>
                  <a:path w="1158564" h="763984">
                    <a:moveTo>
                      <a:pt x="1158563" y="586601"/>
                    </a:moveTo>
                    <a:cubicBezTo>
                      <a:pt x="790223" y="763984"/>
                      <a:pt x="359014" y="753201"/>
                      <a:pt x="0" y="557630"/>
                    </a:cubicBezTo>
                    <a:lnTo>
                      <a:pt x="303765" y="0"/>
                    </a:lnTo>
                    <a:cubicBezTo>
                      <a:pt x="483272" y="97786"/>
                      <a:pt x="698877" y="103177"/>
                      <a:pt x="883047" y="14485"/>
                    </a:cubicBezTo>
                    <a:close/>
                  </a:path>
                </a:pathLst>
              </a:custGeom>
              <a:solidFill>
                <a:srgbClr val="203904"/>
              </a:solidFill>
            </p:spPr>
          </p:sp>
          <p:sp>
            <p:nvSpPr>
              <p:cNvPr id="19" name="Freeform 19"/>
              <p:cNvSpPr/>
              <p:nvPr/>
            </p:nvSpPr>
            <p:spPr>
              <a:xfrm>
                <a:off x="19265" y="1380183"/>
                <a:ext cx="975219" cy="1034047"/>
              </a:xfrm>
              <a:custGeom>
                <a:avLst/>
                <a:gdLst/>
                <a:ahLst/>
                <a:cxnLst/>
                <a:rect l="l" t="t" r="r" b="b"/>
                <a:pathLst>
                  <a:path w="975219" h="1034047">
                    <a:moveTo>
                      <a:pt x="699703" y="1034048"/>
                    </a:moveTo>
                    <a:cubicBezTo>
                      <a:pt x="331363" y="856664"/>
                      <a:pt x="70938" y="512808"/>
                      <a:pt x="0" y="110183"/>
                    </a:cubicBezTo>
                    <a:lnTo>
                      <a:pt x="625367" y="0"/>
                    </a:lnTo>
                    <a:cubicBezTo>
                      <a:pt x="660836" y="201313"/>
                      <a:pt x="791049" y="373241"/>
                      <a:pt x="975219" y="461932"/>
                    </a:cubicBezTo>
                    <a:close/>
                  </a:path>
                </a:pathLst>
              </a:custGeom>
              <a:solidFill>
                <a:srgbClr val="001D00"/>
              </a:solidFill>
            </p:spPr>
          </p:sp>
          <p:sp>
            <p:nvSpPr>
              <p:cNvPr id="20" name="Freeform 20"/>
              <p:cNvSpPr/>
              <p:nvPr/>
            </p:nvSpPr>
            <p:spPr>
              <a:xfrm>
                <a:off x="-59131" y="429532"/>
                <a:ext cx="853076" cy="1123070"/>
              </a:xfrm>
              <a:custGeom>
                <a:avLst/>
                <a:gdLst/>
                <a:ahLst/>
                <a:cxnLst/>
                <a:rect l="l" t="t" r="r" b="b"/>
                <a:pathLst>
                  <a:path w="853076" h="1123070">
                    <a:moveTo>
                      <a:pt x="90973" y="1123070"/>
                    </a:moveTo>
                    <a:cubicBezTo>
                      <a:pt x="0" y="724493"/>
                      <a:pt x="106465" y="306494"/>
                      <a:pt x="377021" y="0"/>
                    </a:cubicBezTo>
                    <a:lnTo>
                      <a:pt x="853076" y="420234"/>
                    </a:lnTo>
                    <a:cubicBezTo>
                      <a:pt x="717798" y="573481"/>
                      <a:pt x="664566" y="782481"/>
                      <a:pt x="710052" y="981769"/>
                    </a:cubicBezTo>
                    <a:close/>
                  </a:path>
                </a:pathLst>
              </a:custGeom>
              <a:solidFill>
                <a:srgbClr val="153E2F"/>
              </a:solidFill>
            </p:spPr>
          </p:sp>
          <p:sp>
            <p:nvSpPr>
              <p:cNvPr id="21" name="Freeform 21"/>
              <p:cNvSpPr/>
              <p:nvPr/>
            </p:nvSpPr>
            <p:spPr>
              <a:xfrm>
                <a:off x="277074" y="0"/>
                <a:ext cx="992863" cy="874084"/>
              </a:xfrm>
              <a:custGeom>
                <a:avLst/>
                <a:gdLst/>
                <a:ahLst/>
                <a:cxnLst/>
                <a:rect l="l" t="t" r="r" b="b"/>
                <a:pathLst>
                  <a:path w="992863" h="874084">
                    <a:moveTo>
                      <a:pt x="0" y="478168"/>
                    </a:moveTo>
                    <a:cubicBezTo>
                      <a:pt x="240946" y="176031"/>
                      <a:pt x="606351" y="39"/>
                      <a:pt x="992799" y="0"/>
                    </a:cubicBezTo>
                    <a:lnTo>
                      <a:pt x="992863" y="635000"/>
                    </a:lnTo>
                    <a:cubicBezTo>
                      <a:pt x="799639" y="635019"/>
                      <a:pt x="616936" y="723015"/>
                      <a:pt x="496463" y="874084"/>
                    </a:cubicBezTo>
                    <a:close/>
                  </a:path>
                </a:pathLst>
              </a:custGeom>
              <a:solidFill>
                <a:srgbClr val="30625D"/>
              </a:solidFill>
            </p:spPr>
          </p:sp>
          <p:sp>
            <p:nvSpPr>
              <p:cNvPr id="22" name="Freeform 2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54878E"/>
              </a:solidFill>
            </p:spPr>
          </p:sp>
        </p:grpSp>
      </p:grpSp>
      <p:pic>
        <p:nvPicPr>
          <p:cNvPr id="23" name="Picture 2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600463" y="3652936"/>
            <a:ext cx="1062303" cy="1062303"/>
          </a:xfrm>
          <a:prstGeom prst="rect">
            <a:avLst/>
          </a:prstGeom>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369197" y="3703976"/>
            <a:ext cx="1066916" cy="960224"/>
          </a:xfrm>
          <a:prstGeom prst="rect">
            <a:avLst/>
          </a:prstGeom>
        </p:spPr>
      </p:pic>
      <p:pic>
        <p:nvPicPr>
          <p:cNvPr id="25" name="Picture 2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29901" y="5182218"/>
            <a:ext cx="1091925" cy="870810"/>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403839" y="5093292"/>
            <a:ext cx="1099514" cy="1048661"/>
          </a:xfrm>
          <a:prstGeom prst="rect">
            <a:avLst/>
          </a:prstGeom>
        </p:spPr>
      </p:pic>
      <p:pic>
        <p:nvPicPr>
          <p:cNvPr id="27" name="Picture 2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864167" y="6929577"/>
            <a:ext cx="1027254" cy="1027254"/>
          </a:xfrm>
          <a:prstGeom prst="rect">
            <a:avLst/>
          </a:prstGeom>
        </p:spPr>
      </p:pic>
      <p:pic>
        <p:nvPicPr>
          <p:cNvPr id="28" name="Picture 2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0130290" y="6828999"/>
            <a:ext cx="1030488" cy="1030488"/>
          </a:xfrm>
          <a:prstGeom prst="rect">
            <a:avLst/>
          </a:prstGeom>
        </p:spPr>
      </p:pic>
      <p:sp>
        <p:nvSpPr>
          <p:cNvPr id="29" name="TextBox 29"/>
          <p:cNvSpPr txBox="1"/>
          <p:nvPr/>
        </p:nvSpPr>
        <p:spPr>
          <a:xfrm>
            <a:off x="770871" y="5366619"/>
            <a:ext cx="4948001" cy="809837"/>
          </a:xfrm>
          <a:prstGeom prst="rect">
            <a:avLst/>
          </a:prstGeom>
        </p:spPr>
        <p:txBody>
          <a:bodyPr lIns="0" tIns="0" rIns="0" bIns="0" rtlCol="0" anchor="t">
            <a:spAutoFit/>
          </a:bodyPr>
          <a:lstStyle/>
          <a:p>
            <a:pPr algn="r">
              <a:lnSpc>
                <a:spcPts val="6480"/>
              </a:lnSpc>
            </a:pPr>
            <a:r>
              <a:rPr lang="en-US" sz="4800" spc="144" dirty="0">
                <a:solidFill>
                  <a:srgbClr val="EBB019"/>
                </a:solidFill>
                <a:latin typeface="Josefin Sans Bold" pitchFamily="2" charset="0"/>
              </a:rPr>
              <a:t>EDUCATION</a:t>
            </a:r>
          </a:p>
        </p:txBody>
      </p:sp>
      <p:sp>
        <p:nvSpPr>
          <p:cNvPr id="30" name="TextBox 30"/>
          <p:cNvSpPr txBox="1"/>
          <p:nvPr/>
        </p:nvSpPr>
        <p:spPr>
          <a:xfrm>
            <a:off x="1502495" y="7890156"/>
            <a:ext cx="4626895" cy="809837"/>
          </a:xfrm>
          <a:prstGeom prst="rect">
            <a:avLst/>
          </a:prstGeom>
        </p:spPr>
        <p:txBody>
          <a:bodyPr lIns="0" tIns="0" rIns="0" bIns="0" rtlCol="0" anchor="t">
            <a:spAutoFit/>
          </a:bodyPr>
          <a:lstStyle/>
          <a:p>
            <a:pPr algn="r">
              <a:lnSpc>
                <a:spcPts val="6480"/>
              </a:lnSpc>
            </a:pPr>
            <a:r>
              <a:rPr lang="en-US" sz="4800" spc="144">
                <a:solidFill>
                  <a:srgbClr val="EBB019"/>
                </a:solidFill>
                <a:latin typeface="Josefin Sans Bold" pitchFamily="2" charset="0"/>
              </a:rPr>
              <a:t>CULTURE</a:t>
            </a:r>
          </a:p>
        </p:txBody>
      </p:sp>
      <p:sp>
        <p:nvSpPr>
          <p:cNvPr id="31" name="TextBox 31"/>
          <p:cNvSpPr txBox="1"/>
          <p:nvPr/>
        </p:nvSpPr>
        <p:spPr>
          <a:xfrm>
            <a:off x="0" y="304243"/>
            <a:ext cx="18288000" cy="1749425"/>
          </a:xfrm>
          <a:prstGeom prst="rect">
            <a:avLst/>
          </a:prstGeom>
        </p:spPr>
        <p:txBody>
          <a:bodyPr lIns="0" tIns="0" rIns="0" bIns="0" rtlCol="0" anchor="t">
            <a:spAutoFit/>
          </a:bodyPr>
          <a:lstStyle/>
          <a:p>
            <a:pPr algn="ctr">
              <a:lnSpc>
                <a:spcPts val="7000"/>
              </a:lnSpc>
            </a:pPr>
            <a:r>
              <a:rPr lang="en-US" sz="5000" spc="175">
                <a:solidFill>
                  <a:srgbClr val="E8E3D2"/>
                </a:solidFill>
                <a:latin typeface="League Spartan"/>
              </a:rPr>
              <a:t>Just and compassionate communities</a:t>
            </a:r>
          </a:p>
          <a:p>
            <a:pPr algn="ctr">
              <a:lnSpc>
                <a:spcPts val="7000"/>
              </a:lnSpc>
            </a:pPr>
            <a:r>
              <a:rPr lang="en-US" sz="5000" spc="175">
                <a:solidFill>
                  <a:srgbClr val="E8E3D2"/>
                </a:solidFill>
                <a:latin typeface="League Spartan"/>
              </a:rPr>
              <a:t>address the following needs:</a:t>
            </a:r>
          </a:p>
        </p:txBody>
      </p:sp>
      <p:sp>
        <p:nvSpPr>
          <p:cNvPr id="32" name="TextBox 32"/>
          <p:cNvSpPr txBox="1"/>
          <p:nvPr/>
        </p:nvSpPr>
        <p:spPr>
          <a:xfrm>
            <a:off x="3589044" y="2723287"/>
            <a:ext cx="3686968" cy="809837"/>
          </a:xfrm>
          <a:prstGeom prst="rect">
            <a:avLst/>
          </a:prstGeom>
        </p:spPr>
        <p:txBody>
          <a:bodyPr lIns="0" tIns="0" rIns="0" bIns="0" rtlCol="0" anchor="t">
            <a:spAutoFit/>
          </a:bodyPr>
          <a:lstStyle/>
          <a:p>
            <a:pPr algn="r">
              <a:lnSpc>
                <a:spcPts val="6480"/>
              </a:lnSpc>
            </a:pPr>
            <a:r>
              <a:rPr lang="en-US" sz="4800" spc="144" dirty="0">
                <a:solidFill>
                  <a:srgbClr val="EBB019"/>
                </a:solidFill>
                <a:latin typeface="Josefin Sans Bold" pitchFamily="2" charset="0"/>
              </a:rPr>
              <a:t>ENERGY</a:t>
            </a:r>
          </a:p>
        </p:txBody>
      </p:sp>
      <p:sp>
        <p:nvSpPr>
          <p:cNvPr id="33" name="TextBox 33"/>
          <p:cNvSpPr txBox="1"/>
          <p:nvPr/>
        </p:nvSpPr>
        <p:spPr>
          <a:xfrm>
            <a:off x="10685916" y="2723287"/>
            <a:ext cx="2760864" cy="809837"/>
          </a:xfrm>
          <a:prstGeom prst="rect">
            <a:avLst/>
          </a:prstGeom>
        </p:spPr>
        <p:txBody>
          <a:bodyPr lIns="0" tIns="0" rIns="0" bIns="0" rtlCol="0" anchor="t">
            <a:spAutoFit/>
          </a:bodyPr>
          <a:lstStyle/>
          <a:p>
            <a:pPr>
              <a:lnSpc>
                <a:spcPts val="6480"/>
              </a:lnSpc>
            </a:pPr>
            <a:r>
              <a:rPr lang="en-US" sz="4800" spc="144">
                <a:solidFill>
                  <a:srgbClr val="EBB019"/>
                </a:solidFill>
                <a:latin typeface="Josefin Sans Bold" pitchFamily="2" charset="0"/>
              </a:rPr>
              <a:t>FOOD</a:t>
            </a:r>
          </a:p>
        </p:txBody>
      </p:sp>
      <p:sp>
        <p:nvSpPr>
          <p:cNvPr id="34" name="TextBox 34"/>
          <p:cNvSpPr txBox="1"/>
          <p:nvPr/>
        </p:nvSpPr>
        <p:spPr>
          <a:xfrm>
            <a:off x="12359495" y="5366619"/>
            <a:ext cx="4023715" cy="809837"/>
          </a:xfrm>
          <a:prstGeom prst="rect">
            <a:avLst/>
          </a:prstGeom>
        </p:spPr>
        <p:txBody>
          <a:bodyPr lIns="0" tIns="0" rIns="0" bIns="0" rtlCol="0" anchor="t">
            <a:spAutoFit/>
          </a:bodyPr>
          <a:lstStyle/>
          <a:p>
            <a:pPr>
              <a:lnSpc>
                <a:spcPts val="6480"/>
              </a:lnSpc>
            </a:pPr>
            <a:r>
              <a:rPr lang="en-US" sz="4800" spc="144">
                <a:solidFill>
                  <a:srgbClr val="EBB019"/>
                </a:solidFill>
                <a:latin typeface="Josefin Sans Bold" pitchFamily="2" charset="0"/>
              </a:rPr>
              <a:t>HOUSING</a:t>
            </a:r>
          </a:p>
        </p:txBody>
      </p:sp>
      <p:sp>
        <p:nvSpPr>
          <p:cNvPr id="35" name="TextBox 35"/>
          <p:cNvSpPr txBox="1"/>
          <p:nvPr/>
        </p:nvSpPr>
        <p:spPr>
          <a:xfrm>
            <a:off x="11765553" y="7792811"/>
            <a:ext cx="5493747" cy="809837"/>
          </a:xfrm>
          <a:prstGeom prst="rect">
            <a:avLst/>
          </a:prstGeom>
        </p:spPr>
        <p:txBody>
          <a:bodyPr lIns="0" tIns="0" rIns="0" bIns="0" rtlCol="0" anchor="t">
            <a:spAutoFit/>
          </a:bodyPr>
          <a:lstStyle/>
          <a:p>
            <a:pPr>
              <a:lnSpc>
                <a:spcPts val="6480"/>
              </a:lnSpc>
            </a:pPr>
            <a:r>
              <a:rPr lang="en-US" sz="4800" spc="144">
                <a:solidFill>
                  <a:srgbClr val="EBB019"/>
                </a:solidFill>
                <a:latin typeface="Josefin Sans Bold" pitchFamily="2" charset="0"/>
              </a:rPr>
              <a:t>ECONOMICS</a:t>
            </a:r>
          </a:p>
        </p:txBody>
      </p:sp>
      <p:sp>
        <p:nvSpPr>
          <p:cNvPr id="36" name="TextBox 36"/>
          <p:cNvSpPr txBox="1"/>
          <p:nvPr/>
        </p:nvSpPr>
        <p:spPr>
          <a:xfrm>
            <a:off x="0" y="9258300"/>
            <a:ext cx="18288000" cy="809837"/>
          </a:xfrm>
          <a:prstGeom prst="rect">
            <a:avLst/>
          </a:prstGeom>
        </p:spPr>
        <p:txBody>
          <a:bodyPr lIns="0" tIns="0" rIns="0" bIns="0" rtlCol="0" anchor="t">
            <a:spAutoFit/>
          </a:bodyPr>
          <a:lstStyle/>
          <a:p>
            <a:pPr algn="ctr">
              <a:lnSpc>
                <a:spcPts val="6480"/>
              </a:lnSpc>
            </a:pPr>
            <a:r>
              <a:rPr lang="en-US" sz="4800" spc="144">
                <a:solidFill>
                  <a:srgbClr val="EBB019"/>
                </a:solidFill>
                <a:latin typeface="Josefin Sans Bold" pitchFamily="2" charset="0"/>
              </a:rPr>
              <a:t>CITY PLANNING</a:t>
            </a:r>
          </a:p>
        </p:txBody>
      </p:sp>
      <p:pic>
        <p:nvPicPr>
          <p:cNvPr id="37" name="Picture 3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8489337" y="7720518"/>
            <a:ext cx="1046271" cy="10462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3988" y="3112288"/>
            <a:ext cx="10653965" cy="5505513"/>
          </a:xfrm>
          <a:prstGeom prst="rect">
            <a:avLst/>
          </a:prstGeom>
        </p:spPr>
        <p:txBody>
          <a:bodyPr lIns="0" tIns="0" rIns="0" bIns="0" rtlCol="0" anchor="t">
            <a:spAutoFit/>
          </a:bodyPr>
          <a:lstStyle/>
          <a:p>
            <a:pPr>
              <a:lnSpc>
                <a:spcPts val="7346"/>
              </a:lnSpc>
            </a:pPr>
            <a:r>
              <a:rPr lang="en-US" sz="5247" spc="183">
                <a:solidFill>
                  <a:srgbClr val="E8E3D2"/>
                </a:solidFill>
                <a:latin typeface="League Spartan"/>
              </a:rPr>
              <a:t>Generating power locally from renewable sources such as solar, wind, and hydrogen; and, where possible, using technology manufactured locally.</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39471" y="864327"/>
            <a:ext cx="4114800" cy="4114800"/>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897150" y="5143500"/>
            <a:ext cx="3646742" cy="4114800"/>
          </a:xfrm>
          <a:prstGeom prst="rect">
            <a:avLst/>
          </a:prstGeom>
        </p:spPr>
      </p:pic>
      <p:sp>
        <p:nvSpPr>
          <p:cNvPr id="6" name="TextBox 6"/>
          <p:cNvSpPr txBox="1"/>
          <p:nvPr/>
        </p:nvSpPr>
        <p:spPr>
          <a:xfrm>
            <a:off x="843988" y="730977"/>
            <a:ext cx="5779119" cy="1504950"/>
          </a:xfrm>
          <a:prstGeom prst="rect">
            <a:avLst/>
          </a:prstGeom>
        </p:spPr>
        <p:txBody>
          <a:bodyPr lIns="0" tIns="0" rIns="0" bIns="0" rtlCol="0" anchor="t">
            <a:spAutoFit/>
          </a:bodyPr>
          <a:lstStyle/>
          <a:p>
            <a:pPr>
              <a:lnSpc>
                <a:spcPts val="12150"/>
              </a:lnSpc>
            </a:pPr>
            <a:r>
              <a:rPr lang="en-US" sz="9000" spc="450" dirty="0">
                <a:solidFill>
                  <a:srgbClr val="E67924"/>
                </a:solidFill>
                <a:latin typeface="Josefin Sans Bold"/>
              </a:rPr>
              <a:t>ENERGY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3988" y="3112288"/>
            <a:ext cx="9154190" cy="5505513"/>
          </a:xfrm>
          <a:prstGeom prst="rect">
            <a:avLst/>
          </a:prstGeom>
        </p:spPr>
        <p:txBody>
          <a:bodyPr lIns="0" tIns="0" rIns="0" bIns="0" rtlCol="0" anchor="t">
            <a:spAutoFit/>
          </a:bodyPr>
          <a:lstStyle/>
          <a:p>
            <a:pPr>
              <a:lnSpc>
                <a:spcPts val="7346"/>
              </a:lnSpc>
            </a:pPr>
            <a:r>
              <a:rPr lang="en-US" sz="5247" spc="183">
                <a:solidFill>
                  <a:srgbClr val="E8E3D2"/>
                </a:solidFill>
                <a:latin typeface="League Spartan"/>
              </a:rPr>
              <a:t>Growing food locally or regionally, using regenerative agriculture practices that work cooperatively with the earth.</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843628" y="5689129"/>
            <a:ext cx="4188283" cy="376945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28518" y="1172241"/>
            <a:ext cx="3797480" cy="3768999"/>
          </a:xfrm>
          <a:prstGeom prst="rect">
            <a:avLst/>
          </a:prstGeom>
        </p:spPr>
      </p:pic>
      <p:sp>
        <p:nvSpPr>
          <p:cNvPr id="6" name="TextBox 6"/>
          <p:cNvSpPr txBox="1"/>
          <p:nvPr/>
        </p:nvSpPr>
        <p:spPr>
          <a:xfrm>
            <a:off x="843988" y="750027"/>
            <a:ext cx="4124888"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FOOD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3988" y="3589029"/>
            <a:ext cx="9728353" cy="4581588"/>
          </a:xfrm>
          <a:prstGeom prst="rect">
            <a:avLst/>
          </a:prstGeom>
        </p:spPr>
        <p:txBody>
          <a:bodyPr lIns="0" tIns="0" rIns="0" bIns="0" rtlCol="0" anchor="t">
            <a:spAutoFit/>
          </a:bodyPr>
          <a:lstStyle/>
          <a:p>
            <a:pPr>
              <a:lnSpc>
                <a:spcPts val="7346"/>
              </a:lnSpc>
            </a:pPr>
            <a:r>
              <a:rPr lang="en-US" sz="5247" spc="183" dirty="0">
                <a:solidFill>
                  <a:srgbClr val="E8E3D2"/>
                </a:solidFill>
                <a:latin typeface="League Spartan"/>
              </a:rPr>
              <a:t>Developing affordable housing in blended neighborhoods that encourage cooperation and mutual appreciation.</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017911" y="1028700"/>
            <a:ext cx="4093853" cy="4236846"/>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123402" y="5648404"/>
            <a:ext cx="4526515" cy="3609896"/>
          </a:xfrm>
          <a:prstGeom prst="rect">
            <a:avLst/>
          </a:prstGeom>
        </p:spPr>
      </p:pic>
      <p:sp>
        <p:nvSpPr>
          <p:cNvPr id="6" name="TextBox 6"/>
          <p:cNvSpPr txBox="1"/>
          <p:nvPr/>
        </p:nvSpPr>
        <p:spPr>
          <a:xfrm>
            <a:off x="843988" y="750027"/>
            <a:ext cx="6036427"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HOUSING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247532" y="864327"/>
            <a:ext cx="4395629" cy="397804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955117" y="6166622"/>
            <a:ext cx="4763090" cy="3091678"/>
          </a:xfrm>
          <a:prstGeom prst="rect">
            <a:avLst/>
          </a:prstGeom>
        </p:spPr>
      </p:pic>
      <p:sp>
        <p:nvSpPr>
          <p:cNvPr id="5" name="TextBox 5"/>
          <p:cNvSpPr txBox="1"/>
          <p:nvPr/>
        </p:nvSpPr>
        <p:spPr>
          <a:xfrm>
            <a:off x="843988" y="2241550"/>
            <a:ext cx="9704430" cy="7064375"/>
          </a:xfrm>
          <a:prstGeom prst="rect">
            <a:avLst/>
          </a:prstGeom>
        </p:spPr>
        <p:txBody>
          <a:bodyPr lIns="0" tIns="0" rIns="0" bIns="0" rtlCol="0" anchor="t">
            <a:spAutoFit/>
          </a:bodyPr>
          <a:lstStyle/>
          <a:p>
            <a:pPr>
              <a:lnSpc>
                <a:spcPts val="7000"/>
              </a:lnSpc>
            </a:pPr>
            <a:r>
              <a:rPr lang="en-US" sz="5000" spc="175">
                <a:solidFill>
                  <a:srgbClr val="E8E3D2"/>
                </a:solidFill>
                <a:latin typeface="League Spartan"/>
              </a:rPr>
              <a:t>Educating the whole person with values rooted in humanity, community and ecology - recognizing that education occurs at home, in the community, and in nature, as well as in the classrom.</a:t>
            </a:r>
          </a:p>
        </p:txBody>
      </p:sp>
      <p:sp>
        <p:nvSpPr>
          <p:cNvPr id="6" name="TextBox 6"/>
          <p:cNvSpPr txBox="1"/>
          <p:nvPr/>
        </p:nvSpPr>
        <p:spPr>
          <a:xfrm>
            <a:off x="843988" y="750027"/>
            <a:ext cx="7186674"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EDUCATION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0" y="0"/>
            <a:ext cx="18288000" cy="10287000"/>
          </a:xfrm>
          <a:prstGeom prst="rect">
            <a:avLst/>
          </a:prstGeom>
        </p:spPr>
      </p:pic>
      <p:sp>
        <p:nvSpPr>
          <p:cNvPr id="3" name="TextBox 3"/>
          <p:cNvSpPr txBox="1"/>
          <p:nvPr/>
        </p:nvSpPr>
        <p:spPr>
          <a:xfrm>
            <a:off x="843988" y="3138489"/>
            <a:ext cx="9225961" cy="5505513"/>
          </a:xfrm>
          <a:prstGeom prst="rect">
            <a:avLst/>
          </a:prstGeom>
        </p:spPr>
        <p:txBody>
          <a:bodyPr lIns="0" tIns="0" rIns="0" bIns="0" rtlCol="0" anchor="t">
            <a:spAutoFit/>
          </a:bodyPr>
          <a:lstStyle/>
          <a:p>
            <a:pPr>
              <a:lnSpc>
                <a:spcPts val="7346"/>
              </a:lnSpc>
            </a:pPr>
            <a:r>
              <a:rPr lang="en-US" sz="5247" spc="183">
                <a:solidFill>
                  <a:srgbClr val="E8E3D2"/>
                </a:solidFill>
                <a:latin typeface="League Spartan"/>
              </a:rPr>
              <a:t>Developing a culture that values wisdom, compassion and creativity more than acquisition, consumption and status.</a:t>
            </a:r>
          </a:p>
        </p:txBody>
      </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592454" y="909052"/>
            <a:ext cx="4381723" cy="438172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44311" y="4874890"/>
            <a:ext cx="4383410" cy="4383410"/>
          </a:xfrm>
          <a:prstGeom prst="rect">
            <a:avLst/>
          </a:prstGeom>
        </p:spPr>
      </p:pic>
      <p:sp>
        <p:nvSpPr>
          <p:cNvPr id="6" name="TextBox 6"/>
          <p:cNvSpPr txBox="1"/>
          <p:nvPr/>
        </p:nvSpPr>
        <p:spPr>
          <a:xfrm>
            <a:off x="843988" y="1057941"/>
            <a:ext cx="5994786" cy="1346522"/>
          </a:xfrm>
          <a:prstGeom prst="rect">
            <a:avLst/>
          </a:prstGeom>
        </p:spPr>
        <p:txBody>
          <a:bodyPr lIns="0" tIns="0" rIns="0" bIns="0" rtlCol="0" anchor="t">
            <a:spAutoFit/>
          </a:bodyPr>
          <a:lstStyle/>
          <a:p>
            <a:pPr>
              <a:lnSpc>
                <a:spcPts val="10799"/>
              </a:lnSpc>
            </a:pPr>
            <a:r>
              <a:rPr lang="en-US" sz="7999" spc="399" dirty="0">
                <a:solidFill>
                  <a:srgbClr val="E67924"/>
                </a:solidFill>
                <a:latin typeface="Josefin Sans Bold" pitchFamily="2" charset="0"/>
              </a:rPr>
              <a:t>CULTURE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506</Words>
  <Application>Microsoft Office PowerPoint</Application>
  <PresentationFormat>Custom</PresentationFormat>
  <Paragraphs>34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Josefin Sans Bold</vt:lpstr>
      <vt:lpstr>Josefin Sans Regular</vt:lpstr>
      <vt:lpstr>League Spartan</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Eco-Civ and Just &amp; Compassionate Communities</dc:title>
  <cp:lastModifiedBy>Richard Livingston</cp:lastModifiedBy>
  <cp:revision>3</cp:revision>
  <dcterms:created xsi:type="dcterms:W3CDTF">2006-08-16T00:00:00Z</dcterms:created>
  <dcterms:modified xsi:type="dcterms:W3CDTF">2022-04-10T20:25:50Z</dcterms:modified>
  <dc:identifier>DAE8lLcHctA</dc:identifier>
</cp:coreProperties>
</file>