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de Pro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974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4" b="1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10077" y="5360276"/>
            <a:ext cx="4926724" cy="49267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74433" y="5143500"/>
            <a:ext cx="3881696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39882" y="5238127"/>
            <a:ext cx="5048873" cy="50488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9283" t="23124" r="556" b="25001"/>
          <a:stretch>
            <a:fillRect/>
          </a:stretch>
        </p:blipFill>
        <p:spPr>
          <a:xfrm>
            <a:off x="-1738149" y="4912964"/>
            <a:ext cx="6254633" cy="53937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93150" y="5238127"/>
            <a:ext cx="5048873" cy="50488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30882" t="18277"/>
          <a:stretch>
            <a:fillRect/>
          </a:stretch>
        </p:blipFill>
        <p:spPr>
          <a:xfrm>
            <a:off x="13771179" y="4946431"/>
            <a:ext cx="4516821" cy="5340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r="73226"/>
          <a:stretch>
            <a:fillRect/>
          </a:stretch>
        </p:blipFill>
        <p:spPr>
          <a:xfrm>
            <a:off x="13857580" y="372246"/>
            <a:ext cx="3401720" cy="371640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19817" y="164366"/>
            <a:ext cx="13741847" cy="263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71"/>
              </a:lnSpc>
            </a:pPr>
            <a:r>
              <a:rPr lang="en-US" sz="16294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orum Bold"/>
              </a:rPr>
              <a:t>Cobb Institute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1821" y="2296092"/>
            <a:ext cx="13125630" cy="18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06"/>
              </a:lnSpc>
            </a:pPr>
            <a:r>
              <a:rPr lang="en-US" sz="11358" spc="-454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orum Bold"/>
              </a:rPr>
              <a:t>Mission &amp; Vision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590931" y="1312727"/>
            <a:ext cx="9044881" cy="7661546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12869" r="-1286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63683" y="2563694"/>
            <a:ext cx="8480317" cy="508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50"/>
              </a:lnSpc>
            </a:pPr>
            <a:r>
              <a:rPr lang="en-US" sz="773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From mutual defensiveness to </a:t>
            </a:r>
            <a:r>
              <a:rPr lang="en-US" sz="7731" dirty="0">
                <a:solidFill>
                  <a:srgbClr val="FEE06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mutual support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52853" y="528783"/>
            <a:ext cx="8297416" cy="9229434"/>
            <a:chOff x="687070" y="247650"/>
            <a:chExt cx="11148060" cy="12400280"/>
          </a:xfrm>
        </p:grpSpPr>
        <p:sp>
          <p:nvSpPr>
            <p:cNvPr id="4" name="Freeform 4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3"/>
              <a:stretch>
                <a:fillRect l="-19934" t="-17919" r="5853" b="-800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171432" y="2757489"/>
            <a:ext cx="8425010" cy="4772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0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From the goal of wealth to </a:t>
            </a:r>
            <a:r>
              <a:rPr lang="en-US" sz="7000" dirty="0">
                <a:solidFill>
                  <a:srgbClr val="FEE06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the goal of happiness and wellbeing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751970" y="1028700"/>
            <a:ext cx="8821029" cy="8490317"/>
            <a:chOff x="30480" y="591820"/>
            <a:chExt cx="12736830" cy="12259310"/>
          </a:xfrm>
        </p:grpSpPr>
        <p:sp>
          <p:nvSpPr>
            <p:cNvPr id="4" name="Freeform 4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-37332" t="-14288" r="-35014" b="-1056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436495"/>
            <a:ext cx="8480317" cy="529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30"/>
              </a:lnSpc>
            </a:pPr>
            <a:r>
              <a:rPr lang="en-US" sz="7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From isolated individuals to </a:t>
            </a:r>
            <a:r>
              <a:rPr lang="en-US" sz="7800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persons-in-community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1563510"/>
            <a:ext cx="7329629" cy="7159979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t="-1211" b="-121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144000" y="1654176"/>
            <a:ext cx="8425010" cy="690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From knowledge as mere data to </a:t>
            </a:r>
            <a:r>
              <a:rPr lang="en-US" sz="7000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knowledge as wisdom nourished by multiple ways of knowing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934595" y="685131"/>
            <a:ext cx="8016296" cy="8916737"/>
            <a:chOff x="687070" y="247650"/>
            <a:chExt cx="11148060" cy="12400280"/>
          </a:xfrm>
        </p:grpSpPr>
        <p:sp>
          <p:nvSpPr>
            <p:cNvPr id="4" name="Freeform 4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3"/>
              <a:stretch>
                <a:fillRect l="-10646" t="-2044" r="-63006" b="204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08376" y="2563694"/>
            <a:ext cx="9116347" cy="508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50"/>
              </a:lnSpc>
            </a:pPr>
            <a:r>
              <a:rPr lang="en-US" sz="773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From the primacy of analysis to </a:t>
            </a:r>
            <a:r>
              <a:rPr lang="en-US" sz="7731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the primacy of creative synthesis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90600" y="1215993"/>
            <a:ext cx="7742180" cy="7851693"/>
          </a:xfrm>
          <a:custGeom>
            <a:avLst/>
            <a:gdLst/>
            <a:ahLst/>
            <a:cxnLst/>
            <a:rect l="l" t="t" r="r" b="b"/>
            <a:pathLst>
              <a:path w="2962910" h="3004820">
                <a:moveTo>
                  <a:pt x="2936240" y="16510"/>
                </a:moveTo>
                <a:lnTo>
                  <a:pt x="2926080" y="16510"/>
                </a:lnTo>
                <a:cubicBezTo>
                  <a:pt x="2684780" y="16510"/>
                  <a:pt x="2443480" y="19050"/>
                  <a:pt x="2203450" y="21590"/>
                </a:cubicBezTo>
                <a:cubicBezTo>
                  <a:pt x="1775460" y="26670"/>
                  <a:pt x="1346200" y="34290"/>
                  <a:pt x="918210" y="35560"/>
                </a:cubicBezTo>
                <a:cubicBezTo>
                  <a:pt x="751840" y="35560"/>
                  <a:pt x="585470" y="26670"/>
                  <a:pt x="419100" y="16510"/>
                </a:cubicBezTo>
                <a:cubicBezTo>
                  <a:pt x="281940" y="7620"/>
                  <a:pt x="142240" y="0"/>
                  <a:pt x="5080" y="10160"/>
                </a:cubicBezTo>
                <a:cubicBezTo>
                  <a:pt x="6350" y="210820"/>
                  <a:pt x="7620" y="411480"/>
                  <a:pt x="10160" y="610870"/>
                </a:cubicBezTo>
                <a:cubicBezTo>
                  <a:pt x="13970" y="1056640"/>
                  <a:pt x="20320" y="1502410"/>
                  <a:pt x="16510" y="1948180"/>
                </a:cubicBezTo>
                <a:cubicBezTo>
                  <a:pt x="15240" y="2169160"/>
                  <a:pt x="6350" y="2390140"/>
                  <a:pt x="2540" y="2611120"/>
                </a:cubicBezTo>
                <a:cubicBezTo>
                  <a:pt x="0" y="2730500"/>
                  <a:pt x="10160" y="2849880"/>
                  <a:pt x="17780" y="2967990"/>
                </a:cubicBezTo>
                <a:cubicBezTo>
                  <a:pt x="77470" y="2962910"/>
                  <a:pt x="138430" y="2966720"/>
                  <a:pt x="196850" y="2971800"/>
                </a:cubicBezTo>
                <a:cubicBezTo>
                  <a:pt x="287020" y="2979420"/>
                  <a:pt x="375920" y="2988310"/>
                  <a:pt x="466090" y="2992120"/>
                </a:cubicBezTo>
                <a:cubicBezTo>
                  <a:pt x="882650" y="3004820"/>
                  <a:pt x="1300480" y="2997200"/>
                  <a:pt x="1717040" y="2987040"/>
                </a:cubicBezTo>
                <a:cubicBezTo>
                  <a:pt x="2127250" y="2975610"/>
                  <a:pt x="2538730" y="2962910"/>
                  <a:pt x="2950210" y="2961640"/>
                </a:cubicBezTo>
                <a:cubicBezTo>
                  <a:pt x="2942590" y="2794000"/>
                  <a:pt x="2933700" y="2626360"/>
                  <a:pt x="2928620" y="2457450"/>
                </a:cubicBezTo>
                <a:cubicBezTo>
                  <a:pt x="2915920" y="2034540"/>
                  <a:pt x="2933700" y="1612900"/>
                  <a:pt x="2945130" y="1189990"/>
                </a:cubicBezTo>
                <a:cubicBezTo>
                  <a:pt x="2956560" y="800100"/>
                  <a:pt x="2962910" y="407670"/>
                  <a:pt x="2936240" y="16510"/>
                </a:cubicBezTo>
                <a:close/>
              </a:path>
            </a:pathLst>
          </a:custGeom>
          <a:blipFill>
            <a:blip r:embed="rId3"/>
            <a:stretch>
              <a:fillRect l="-2405" t="-14262" r="-77853" b="-450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372600" y="2266879"/>
            <a:ext cx="8425010" cy="574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From attachment to dogmatic ideologies to </a:t>
            </a:r>
            <a:r>
              <a:rPr lang="en-US" sz="7000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openness to evidence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937835" y="508930"/>
            <a:ext cx="6000951" cy="9269140"/>
            <a:chOff x="0" y="0"/>
            <a:chExt cx="2192020" cy="3385820"/>
          </a:xfrm>
        </p:grpSpPr>
        <p:sp>
          <p:nvSpPr>
            <p:cNvPr id="4" name="Freeform 4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3"/>
              <a:stretch>
                <a:fillRect l="-125697" t="-3566" r="-98084" b="-3582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563694"/>
            <a:ext cx="9116347" cy="508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50"/>
              </a:lnSpc>
            </a:pPr>
            <a:r>
              <a:rPr lang="en-US" sz="773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From life-denying spiritualities to </a:t>
            </a:r>
            <a:r>
              <a:rPr lang="en-US" sz="7731" dirty="0">
                <a:solidFill>
                  <a:srgbClr val="FEE06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life-affirming spiritualities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39279" y="1502218"/>
            <a:ext cx="8830738" cy="7480155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22534" t="-17850" r="-1291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995734" y="3162300"/>
            <a:ext cx="7705798" cy="369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0"/>
              </a:lnSpc>
            </a:pPr>
            <a:r>
              <a:rPr lang="en-US" sz="75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From nature as mechanistic to </a:t>
            </a:r>
            <a:r>
              <a:rPr lang="en-US" sz="7500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nature as alive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144000" y="799562"/>
            <a:ext cx="8482098" cy="8482098"/>
            <a:chOff x="0" y="0"/>
            <a:chExt cx="12700000" cy="12700000"/>
          </a:xfrm>
        </p:grpSpPr>
        <p:sp>
          <p:nvSpPr>
            <p:cNvPr id="4" name="Freeform 4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l="-19309" r="-1930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91336" y="2843369"/>
            <a:ext cx="8452664" cy="4299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45"/>
              </a:lnSpc>
            </a:pPr>
            <a:r>
              <a:rPr lang="en-US" sz="8727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From coercive power to </a:t>
            </a:r>
            <a:r>
              <a:rPr lang="en-US" sz="8727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the power of love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9845" y="1714500"/>
            <a:ext cx="16288310" cy="4859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97246" y="8183682"/>
            <a:ext cx="922218" cy="922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5"/>
          <p:cNvSpPr txBox="1"/>
          <p:nvPr/>
        </p:nvSpPr>
        <p:spPr>
          <a:xfrm>
            <a:off x="6632857" y="7731124"/>
            <a:ext cx="9232096" cy="1450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99"/>
              </a:lnSpc>
            </a:pPr>
            <a:r>
              <a:rPr lang="en-US" sz="8499" dirty="0" err="1">
                <a:solidFill>
                  <a:srgbClr val="FEE060"/>
                </a:solidFill>
                <a:latin typeface="Code Pro" panose="020B0604020202020204" charset="0"/>
              </a:rPr>
              <a:t>cobb.institute</a:t>
            </a:r>
            <a:endParaRPr lang="en-US" sz="8499" dirty="0">
              <a:solidFill>
                <a:srgbClr val="FEE060"/>
              </a:solidFill>
              <a:latin typeface="Code Pro" panose="020B0604020202020204" charset="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6709495" y="8968359"/>
            <a:ext cx="7353423" cy="0"/>
          </a:xfrm>
          <a:prstGeom prst="line">
            <a:avLst/>
          </a:prstGeom>
          <a:ln w="38100" cap="flat">
            <a:solidFill>
              <a:srgbClr val="FEE060"/>
            </a:solidFill>
            <a:prstDash val="solid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507957" y="221228"/>
            <a:ext cx="6330645" cy="9778389"/>
            <a:chOff x="0" y="0"/>
            <a:chExt cx="2192020" cy="3385820"/>
          </a:xfrm>
        </p:grpSpPr>
        <p:sp>
          <p:nvSpPr>
            <p:cNvPr id="4" name="Freeform 4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3"/>
              <a:stretch>
                <a:fillRect l="-1295" r="-129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552750" y="2819875"/>
            <a:ext cx="10130553" cy="6440170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The Cobb Institute promotes </a:t>
            </a:r>
            <a:r>
              <a:rPr lang="en-US" sz="5199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process and relational</a:t>
            </a:r>
            <a:r>
              <a:rPr lang="en-US" sz="5199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 ways of understanding and living in the world, seeking to cultivate ecological civilizations through just and compassionate communities.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2750" y="352379"/>
            <a:ext cx="9173308" cy="2138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89"/>
              </a:lnSpc>
            </a:pPr>
            <a:r>
              <a:rPr lang="en-US" sz="12999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orum Bold"/>
              </a:rPr>
              <a:t>Our Mission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7174" y="3521359"/>
            <a:ext cx="9282546" cy="5506720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Our vision is to advance wisdom, harmony, and</a:t>
            </a:r>
          </a:p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the common good </a:t>
            </a:r>
          </a:p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through holistic education, community building, and spiritual exploration. 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801826" y="4166791"/>
            <a:ext cx="5904888" cy="5768215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3225" r="-2322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637174" y="567055"/>
            <a:ext cx="8968790" cy="2138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89"/>
              </a:lnSpc>
            </a:pPr>
            <a:r>
              <a:rPr lang="en-US" sz="12999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orum Bold"/>
              </a:rPr>
              <a:t>Our Vision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383591" y="394004"/>
            <a:ext cx="5181214" cy="5061291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14148" t="-53037" r="-6690" b="-22726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935788" y="4009640"/>
            <a:ext cx="12416425" cy="5698051"/>
            <a:chOff x="-161290" y="232410"/>
            <a:chExt cx="12611100" cy="5787390"/>
          </a:xfrm>
        </p:grpSpPr>
        <p:sp>
          <p:nvSpPr>
            <p:cNvPr id="4" name="Freeform 4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3"/>
              <a:stretch>
                <a:fillRect l="-2364" t="-51322" r="-13183" b="-1314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0" y="681570"/>
            <a:ext cx="18288000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orum Bold"/>
              </a:rPr>
              <a:t>We Work Toward Transformations...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58285" y="900642"/>
            <a:ext cx="8485715" cy="8485715"/>
            <a:chOff x="0" y="0"/>
            <a:chExt cx="12700000" cy="12700000"/>
          </a:xfrm>
        </p:grpSpPr>
        <p:sp>
          <p:nvSpPr>
            <p:cNvPr id="4" name="Freeform 4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l="-391" t="-5235" r="-5668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955240" y="2230439"/>
            <a:ext cx="8729198" cy="5749923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From a world of static objects to </a:t>
            </a:r>
          </a:p>
          <a:p>
            <a:pPr>
              <a:lnSpc>
                <a:spcPts val="9100"/>
              </a:lnSpc>
            </a:pPr>
            <a:r>
              <a:rPr lang="en-US" sz="7000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a process of dynamic becoming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415313" y="728589"/>
            <a:ext cx="8369403" cy="8829822"/>
            <a:chOff x="0" y="0"/>
            <a:chExt cx="2077720" cy="2192020"/>
          </a:xfrm>
        </p:grpSpPr>
        <p:sp>
          <p:nvSpPr>
            <p:cNvPr id="4" name="Freeform 4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3"/>
              <a:stretch>
                <a:fillRect l="-11929" t="-18743" r="-19309" b="-83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63683" y="2563694"/>
            <a:ext cx="8480317" cy="5083412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50"/>
              </a:lnSpc>
            </a:pPr>
            <a:r>
              <a:rPr lang="en-US" sz="773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From a fragmented world to </a:t>
            </a:r>
            <a:r>
              <a:rPr lang="en-US" sz="7731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a relational world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86245" y="1096165"/>
            <a:ext cx="8094703" cy="809467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992" t="-5007" r="-5007" b="-499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144000" y="2545342"/>
            <a:ext cx="8941675" cy="51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3"/>
              </a:lnSpc>
            </a:pPr>
            <a:r>
              <a:rPr lang="en-US" sz="784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From a human-centered world to </a:t>
            </a:r>
            <a:r>
              <a:rPr lang="en-US" sz="7841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an eco-centered world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230322" y="4803132"/>
            <a:ext cx="8819523" cy="4047389"/>
            <a:chOff x="-161290" y="232410"/>
            <a:chExt cx="12611100" cy="5787390"/>
          </a:xfrm>
        </p:grpSpPr>
        <p:sp>
          <p:nvSpPr>
            <p:cNvPr id="4" name="Freeform 4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3"/>
              <a:stretch>
                <a:fillRect l="-211" t="-44659" r="-4129" b="408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63683" y="2563694"/>
            <a:ext cx="8480317" cy="508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50"/>
              </a:lnSpc>
            </a:pPr>
            <a:r>
              <a:rPr lang="en-US" sz="773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From isolated communities to </a:t>
            </a:r>
            <a:r>
              <a:rPr lang="en-US" sz="7731" dirty="0">
                <a:solidFill>
                  <a:srgbClr val="FEE06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Code Pro"/>
              </a:rPr>
              <a:t>communities of communities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153648" y="1436480"/>
            <a:ext cx="8819523" cy="4047389"/>
            <a:chOff x="-161290" y="232410"/>
            <a:chExt cx="12611100" cy="5787390"/>
          </a:xfrm>
        </p:grpSpPr>
        <p:sp>
          <p:nvSpPr>
            <p:cNvPr id="7" name="Freeform 7"/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blipFill>
              <a:blip r:embed="rId4"/>
              <a:stretch>
                <a:fillRect l="1327" t="-16665" r="-1327" b="-54478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52500" y="910660"/>
            <a:ext cx="4692552" cy="4761174"/>
            <a:chOff x="0" y="0"/>
            <a:chExt cx="2952750" cy="2995930"/>
          </a:xfrm>
        </p:grpSpPr>
        <p:sp>
          <p:nvSpPr>
            <p:cNvPr id="4" name="Freeform 4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3"/>
              <a:stretch>
                <a:fillRect t="-9636" b="-9636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747335" y="4658961"/>
            <a:ext cx="4664477" cy="4732689"/>
            <a:chOff x="0" y="0"/>
            <a:chExt cx="2952750" cy="2995930"/>
          </a:xfrm>
        </p:grpSpPr>
        <p:sp>
          <p:nvSpPr>
            <p:cNvPr id="6" name="Freeform 6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4"/>
              <a:stretch>
                <a:fillRect r="-6479" b="-3703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144000" y="3243897"/>
            <a:ext cx="8433348" cy="363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20"/>
              </a:lnSpc>
            </a:pPr>
            <a:r>
              <a:rPr lang="en-US" sz="7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From oppressive social orders to </a:t>
            </a:r>
            <a:r>
              <a:rPr lang="en-US" sz="7400" dirty="0">
                <a:solidFill>
                  <a:srgbClr val="FEE060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Code Pro" panose="020B0604020202020204" charset="0"/>
              </a:rPr>
              <a:t>a world of justice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192</Words>
  <Application>Microsoft Office PowerPoint</Application>
  <PresentationFormat>Custom</PresentationFormat>
  <Paragraphs>25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Forum Bold</vt:lpstr>
      <vt:lpstr>Code Pro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Cobb Institute Mission/Vision Powerpoint</dc:title>
  <cp:lastModifiedBy>Richard Livingston</cp:lastModifiedBy>
  <cp:revision>3</cp:revision>
  <dcterms:created xsi:type="dcterms:W3CDTF">2006-08-16T00:00:00Z</dcterms:created>
  <dcterms:modified xsi:type="dcterms:W3CDTF">2022-03-29T21:57:04Z</dcterms:modified>
  <dc:identifier>DAE8Abcn4ww</dc:identifier>
</cp:coreProperties>
</file>