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mo" panose="020B0604020202020204" charset="0"/>
      <p:regular r:id="rId17"/>
    </p:embeddedFont>
    <p:embeddedFont>
      <p:font typeface="Calibri" panose="020F0502020204030204" pitchFamily="34" charset="0"/>
      <p:regular r:id="rId18"/>
      <p:bold r:id="rId19"/>
      <p:italic r:id="rId20"/>
      <p:boldItalic r:id="rId21"/>
    </p:embeddedFont>
    <p:embeddedFont>
      <p:font typeface="Gill Sans MT" panose="020B0502020104020203" pitchFamily="34" charset="0"/>
      <p:regular r:id="rId22"/>
      <p:bold r:id="rId23"/>
      <p:italic r:id="rId24"/>
      <p:boldItalic r:id="rId25"/>
    </p:embeddedFont>
    <p:embeddedFont>
      <p:font typeface="RoxboroughCF"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7" d="100"/>
          <a:sy n="67" d="100"/>
        </p:scale>
        <p:origin x="6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a:grpSpLocks noChangeAspect="1"/>
          </p:cNvGrpSpPr>
          <p:nvPr/>
        </p:nvGrpSpPr>
        <p:grpSpPr>
          <a:xfrm>
            <a:off x="11055026" y="2348061"/>
            <a:ext cx="5096232" cy="509621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78937" b="-15862"/>
              </a:stretch>
            </a:blipFill>
          </p:spPr>
        </p:sp>
      </p:grpSp>
      <p:grpSp>
        <p:nvGrpSpPr>
          <p:cNvPr id="7" name="Group 7"/>
          <p:cNvGrpSpPr>
            <a:grpSpLocks noChangeAspect="1"/>
          </p:cNvGrpSpPr>
          <p:nvPr/>
        </p:nvGrpSpPr>
        <p:grpSpPr>
          <a:xfrm>
            <a:off x="8066958" y="5779488"/>
            <a:ext cx="6153608" cy="6153583"/>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130" b="-34057"/>
              </a:stretch>
            </a:blipFill>
          </p:spPr>
        </p:sp>
      </p:grpSp>
      <p:grpSp>
        <p:nvGrpSpPr>
          <p:cNvPr id="9" name="Group 9"/>
          <p:cNvGrpSpPr>
            <a:grpSpLocks noChangeAspect="1"/>
          </p:cNvGrpSpPr>
          <p:nvPr/>
        </p:nvGrpSpPr>
        <p:grpSpPr>
          <a:xfrm>
            <a:off x="14994194" y="1028700"/>
            <a:ext cx="5096232" cy="5096211"/>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5981" t="-347" b="-73843"/>
              </a:stretch>
            </a:blipFill>
          </p:spPr>
        </p:sp>
      </p:grpSp>
      <p:grpSp>
        <p:nvGrpSpPr>
          <p:cNvPr id="11" name="Group 11"/>
          <p:cNvGrpSpPr>
            <a:grpSpLocks noChangeAspect="1"/>
          </p:cNvGrpSpPr>
          <p:nvPr/>
        </p:nvGrpSpPr>
        <p:grpSpPr>
          <a:xfrm>
            <a:off x="13106494" y="5217771"/>
            <a:ext cx="6220549" cy="6220524"/>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18768" b="-31326"/>
              </a:stretch>
            </a:blipFill>
          </p:spPr>
        </p:sp>
      </p:grpSp>
      <p:sp>
        <p:nvSpPr>
          <p:cNvPr id="13" name="TextBox 13"/>
          <p:cNvSpPr txBox="1"/>
          <p:nvPr/>
        </p:nvSpPr>
        <p:spPr>
          <a:xfrm>
            <a:off x="618316" y="559809"/>
            <a:ext cx="13264610" cy="1433082"/>
          </a:xfrm>
          <a:prstGeom prst="rect">
            <a:avLst/>
          </a:prstGeom>
        </p:spPr>
        <p:txBody>
          <a:bodyPr lIns="0" tIns="0" rIns="0" bIns="0" rtlCol="0" anchor="t">
            <a:spAutoFit/>
          </a:bodyPr>
          <a:lstStyle/>
          <a:p>
            <a:pPr marL="0" lvl="0" indent="0">
              <a:lnSpc>
                <a:spcPts val="10416"/>
              </a:lnSpc>
            </a:pPr>
            <a:r>
              <a:rPr lang="en-US" sz="11446" spc="-228" dirty="0">
                <a:solidFill>
                  <a:srgbClr val="EFE7DD"/>
                </a:solidFill>
                <a:latin typeface="RoxboroughCF"/>
              </a:rPr>
              <a:t>Process &amp; Interfaith</a:t>
            </a:r>
          </a:p>
        </p:txBody>
      </p:sp>
      <p:sp>
        <p:nvSpPr>
          <p:cNvPr id="14" name="TextBox 14"/>
          <p:cNvSpPr txBox="1"/>
          <p:nvPr/>
        </p:nvSpPr>
        <p:spPr>
          <a:xfrm>
            <a:off x="731346" y="2640306"/>
            <a:ext cx="11042739" cy="2562225"/>
          </a:xfrm>
          <a:prstGeom prst="rect">
            <a:avLst/>
          </a:prstGeom>
        </p:spPr>
        <p:txBody>
          <a:bodyPr lIns="0" tIns="0" rIns="0" bIns="0" rtlCol="0" anchor="t">
            <a:spAutoFit/>
          </a:bodyPr>
          <a:lstStyle/>
          <a:p>
            <a:pPr algn="ctr">
              <a:lnSpc>
                <a:spcPts val="9900"/>
              </a:lnSpc>
            </a:pPr>
            <a:r>
              <a:rPr lang="en-US" sz="9000" spc="270" dirty="0">
                <a:solidFill>
                  <a:srgbClr val="FFBD59"/>
                </a:solidFill>
                <a:latin typeface="Gill Sans MT"/>
              </a:rPr>
              <a:t>14 points</a:t>
            </a:r>
          </a:p>
          <a:p>
            <a:pPr marL="0" lvl="0" indent="0" algn="ctr">
              <a:lnSpc>
                <a:spcPts val="9900"/>
              </a:lnSpc>
            </a:pPr>
            <a:r>
              <a:rPr lang="en-US" sz="9000" spc="270" dirty="0">
                <a:solidFill>
                  <a:srgbClr val="FFBD59"/>
                </a:solidFill>
                <a:latin typeface="Gill Sans MT"/>
              </a:rPr>
              <a:t>for reflection</a:t>
            </a:r>
          </a:p>
        </p:txBody>
      </p:sp>
      <p:grpSp>
        <p:nvGrpSpPr>
          <p:cNvPr id="5" name="Group 5"/>
          <p:cNvGrpSpPr>
            <a:grpSpLocks noChangeAspect="1"/>
          </p:cNvGrpSpPr>
          <p:nvPr/>
        </p:nvGrpSpPr>
        <p:grpSpPr>
          <a:xfrm>
            <a:off x="3127964" y="5988043"/>
            <a:ext cx="5945051" cy="594502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4041" t="-29437" b="-26625"/>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430000" y="0"/>
            <a:ext cx="6858000" cy="10287000"/>
          </a:xfrm>
          <a:prstGeom prst="rect">
            <a:avLst/>
          </a:prstGeom>
        </p:spPr>
      </p:pic>
      <p:sp>
        <p:nvSpPr>
          <p:cNvPr id="4" name="TextBox 4"/>
          <p:cNvSpPr txBox="1"/>
          <p:nvPr/>
        </p:nvSpPr>
        <p:spPr>
          <a:xfrm>
            <a:off x="613898" y="4552290"/>
            <a:ext cx="10291001" cy="4000500"/>
          </a:xfrm>
          <a:prstGeom prst="rect">
            <a:avLst/>
          </a:prstGeom>
        </p:spPr>
        <p:txBody>
          <a:bodyPr lIns="0" tIns="0" rIns="0" bIns="0" rtlCol="0" anchor="t">
            <a:spAutoFit/>
          </a:bodyPr>
          <a:lstStyle/>
          <a:p>
            <a:pPr>
              <a:lnSpc>
                <a:spcPts val="6360"/>
              </a:lnSpc>
            </a:pPr>
            <a:r>
              <a:rPr lang="en-US" sz="5300" spc="53">
                <a:solidFill>
                  <a:srgbClr val="EFE7DD"/>
                </a:solidFill>
                <a:latin typeface="Gill Sans MT"/>
              </a:rPr>
              <a:t>Human beings can feel the feelings of other human beings and take on their perspectives, even if they do not have shared histories or common backgrounds.</a:t>
            </a:r>
          </a:p>
        </p:txBody>
      </p:sp>
      <p:sp>
        <p:nvSpPr>
          <p:cNvPr id="5" name="TextBox 5"/>
          <p:cNvSpPr txBox="1"/>
          <p:nvPr/>
        </p:nvSpPr>
        <p:spPr>
          <a:xfrm>
            <a:off x="613898" y="683043"/>
            <a:ext cx="10291001" cy="3152775"/>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Our capacities for empathy </a:t>
            </a:r>
            <a:r>
              <a:rPr lang="en-US" sz="7499" spc="-24">
                <a:solidFill>
                  <a:srgbClr val="FFBD59"/>
                </a:solidFill>
                <a:latin typeface="Arimo"/>
              </a:rPr>
              <a:t>may be more than we know.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434286" y="0"/>
            <a:ext cx="6853714" cy="10287000"/>
          </a:xfrm>
          <a:prstGeom prst="rect">
            <a:avLst/>
          </a:prstGeom>
        </p:spPr>
      </p:pic>
      <p:sp>
        <p:nvSpPr>
          <p:cNvPr id="4" name="TextBox 4"/>
          <p:cNvSpPr txBox="1"/>
          <p:nvPr/>
        </p:nvSpPr>
        <p:spPr>
          <a:xfrm>
            <a:off x="613898" y="3343719"/>
            <a:ext cx="10291001" cy="5702074"/>
          </a:xfrm>
          <a:prstGeom prst="rect">
            <a:avLst/>
          </a:prstGeom>
        </p:spPr>
        <p:txBody>
          <a:bodyPr lIns="0" tIns="0" rIns="0" bIns="0" rtlCol="0" anchor="t">
            <a:spAutoFit/>
          </a:bodyPr>
          <a:lstStyle/>
          <a:p>
            <a:pPr>
              <a:lnSpc>
                <a:spcPts val="6360"/>
              </a:lnSpc>
            </a:pPr>
            <a:r>
              <a:rPr lang="en-US" sz="5300" spc="53" dirty="0">
                <a:solidFill>
                  <a:srgbClr val="EFE7DD"/>
                </a:solidFill>
                <a:latin typeface="Gill Sans MT"/>
              </a:rPr>
              <a:t>Once trusted relations emerge, genuine dialogue can include mutual criticism and debate. In genuine dialogue it is alright to say “I disagree.” Often we learn more from disagreements than agreements.</a:t>
            </a:r>
          </a:p>
        </p:txBody>
      </p:sp>
      <p:sp>
        <p:nvSpPr>
          <p:cNvPr id="5" name="TextBox 5"/>
          <p:cNvSpPr txBox="1"/>
          <p:nvPr/>
        </p:nvSpPr>
        <p:spPr>
          <a:xfrm>
            <a:off x="613898" y="635054"/>
            <a:ext cx="9908225"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It's alright to critique one another, too.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8118" r="7671"/>
          <a:stretch>
            <a:fillRect/>
          </a:stretch>
        </p:blipFill>
        <p:spPr>
          <a:xfrm>
            <a:off x="11125706" y="0"/>
            <a:ext cx="8370024" cy="10287000"/>
          </a:xfrm>
          <a:prstGeom prst="rect">
            <a:avLst/>
          </a:prstGeom>
        </p:spPr>
      </p:pic>
      <p:sp>
        <p:nvSpPr>
          <p:cNvPr id="4" name="TextBox 4"/>
          <p:cNvSpPr txBox="1"/>
          <p:nvPr/>
        </p:nvSpPr>
        <p:spPr>
          <a:xfrm>
            <a:off x="613898" y="3295650"/>
            <a:ext cx="9597220" cy="5600700"/>
          </a:xfrm>
          <a:prstGeom prst="rect">
            <a:avLst/>
          </a:prstGeom>
        </p:spPr>
        <p:txBody>
          <a:bodyPr lIns="0" tIns="0" rIns="0" bIns="0" rtlCol="0" anchor="t">
            <a:spAutoFit/>
          </a:bodyPr>
          <a:lstStyle/>
          <a:p>
            <a:pPr>
              <a:lnSpc>
                <a:spcPts val="6360"/>
              </a:lnSpc>
            </a:pPr>
            <a:r>
              <a:rPr lang="en-US" sz="5300" spc="53">
                <a:solidFill>
                  <a:srgbClr val="EFE7DD"/>
                </a:solidFill>
                <a:latin typeface="Gill Sans MT"/>
              </a:rPr>
              <a:t>More important than critiquing others is self-critique. If we absolutize our inherited traditions (ritual and intellectual) and make gods of them, we miss the spirit of creative transformation. We have roots without wings.</a:t>
            </a:r>
          </a:p>
        </p:txBody>
      </p:sp>
      <p:sp>
        <p:nvSpPr>
          <p:cNvPr id="5" name="TextBox 5"/>
          <p:cNvSpPr txBox="1"/>
          <p:nvPr/>
        </p:nvSpPr>
        <p:spPr>
          <a:xfrm>
            <a:off x="613898" y="584564"/>
            <a:ext cx="9932149"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Self-critique is extremely important.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5579" r="10000"/>
          <a:stretch>
            <a:fillRect/>
          </a:stretch>
        </p:blipFill>
        <p:spPr>
          <a:xfrm>
            <a:off x="11391089" y="0"/>
            <a:ext cx="8530594" cy="10287000"/>
          </a:xfrm>
          <a:prstGeom prst="rect">
            <a:avLst/>
          </a:prstGeom>
        </p:spPr>
      </p:pic>
      <p:sp>
        <p:nvSpPr>
          <p:cNvPr id="4" name="TextBox 4"/>
          <p:cNvSpPr txBox="1"/>
          <p:nvPr/>
        </p:nvSpPr>
        <p:spPr>
          <a:xfrm>
            <a:off x="613898" y="2609231"/>
            <a:ext cx="10075690" cy="7200900"/>
          </a:xfrm>
          <a:prstGeom prst="rect">
            <a:avLst/>
          </a:prstGeom>
        </p:spPr>
        <p:txBody>
          <a:bodyPr lIns="0" tIns="0" rIns="0" bIns="0" rtlCol="0" anchor="t">
            <a:spAutoFit/>
          </a:bodyPr>
          <a:lstStyle/>
          <a:p>
            <a:pPr>
              <a:lnSpc>
                <a:spcPts val="6360"/>
              </a:lnSpc>
            </a:pPr>
            <a:r>
              <a:rPr lang="en-US" sz="5300" spc="53" dirty="0">
                <a:solidFill>
                  <a:srgbClr val="EFE7DD"/>
                </a:solidFill>
                <a:latin typeface="Gill Sans MT"/>
              </a:rPr>
              <a:t>Religions are evolving through time, and they are never quire reducible to their inherited patterns and worldviews. Interfaith dialogue and cooperation provide opportunities for the creative development of world religions so they grow less violent, less arrogant, and more hospitable to life.</a:t>
            </a:r>
          </a:p>
        </p:txBody>
      </p:sp>
      <p:sp>
        <p:nvSpPr>
          <p:cNvPr id="5" name="TextBox 5"/>
          <p:cNvSpPr txBox="1"/>
          <p:nvPr/>
        </p:nvSpPr>
        <p:spPr>
          <a:xfrm>
            <a:off x="613898" y="252722"/>
            <a:ext cx="10291001"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We may need to reinvent our religions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2387" r="2656"/>
          <a:stretch>
            <a:fillRect/>
          </a:stretch>
        </p:blipFill>
        <p:spPr>
          <a:xfrm>
            <a:off x="11215905" y="0"/>
            <a:ext cx="10029231" cy="10287000"/>
          </a:xfrm>
          <a:prstGeom prst="rect">
            <a:avLst/>
          </a:prstGeom>
        </p:spPr>
      </p:pic>
      <p:sp>
        <p:nvSpPr>
          <p:cNvPr id="4" name="TextBox 4"/>
          <p:cNvSpPr txBox="1"/>
          <p:nvPr/>
        </p:nvSpPr>
        <p:spPr>
          <a:xfrm>
            <a:off x="613898" y="4129861"/>
            <a:ext cx="10291001" cy="4881336"/>
          </a:xfrm>
          <a:prstGeom prst="rect">
            <a:avLst/>
          </a:prstGeom>
        </p:spPr>
        <p:txBody>
          <a:bodyPr lIns="0" tIns="0" rIns="0" bIns="0" rtlCol="0" anchor="t">
            <a:spAutoFit/>
          </a:bodyPr>
          <a:lstStyle/>
          <a:p>
            <a:pPr>
              <a:lnSpc>
                <a:spcPts val="6360"/>
              </a:lnSpc>
            </a:pPr>
            <a:r>
              <a:rPr lang="en-US" sz="5300" spc="53" dirty="0">
                <a:solidFill>
                  <a:srgbClr val="EFE7DD"/>
                </a:solidFill>
                <a:latin typeface="Gill Sans MT" panose="020B0502020104020203" pitchFamily="34" charset="0"/>
              </a:rPr>
              <a:t>The very desire for dialogue and widened horizons comes from a dimension of the universe itself–</a:t>
            </a:r>
            <a:r>
              <a:rPr lang="en-US" sz="5300" spc="12" dirty="0">
                <a:solidFill>
                  <a:srgbClr val="EFE7DD"/>
                </a:solidFill>
                <a:latin typeface="Gill Sans MT" panose="020B0502020104020203" pitchFamily="34" charset="0"/>
              </a:rPr>
              <a:t>a divine yearning–that is present throughout the world as a spirit of creative transformation.</a:t>
            </a:r>
          </a:p>
        </p:txBody>
      </p:sp>
      <p:sp>
        <p:nvSpPr>
          <p:cNvPr id="5" name="TextBox 5"/>
          <p:cNvSpPr txBox="1"/>
          <p:nvPr/>
        </p:nvSpPr>
        <p:spPr>
          <a:xfrm>
            <a:off x="613898" y="451059"/>
            <a:ext cx="10291001" cy="3152775"/>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God is a lure toward dialogue and transformation.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9196" r="9999"/>
          <a:stretch>
            <a:fillRect/>
          </a:stretch>
        </p:blipFill>
        <p:spPr>
          <a:xfrm>
            <a:off x="10904899" y="0"/>
            <a:ext cx="7844188" cy="10287000"/>
          </a:xfrm>
          <a:prstGeom prst="rect">
            <a:avLst/>
          </a:prstGeom>
        </p:spPr>
      </p:pic>
      <p:sp>
        <p:nvSpPr>
          <p:cNvPr id="4" name="TextBox 4"/>
          <p:cNvSpPr txBox="1"/>
          <p:nvPr/>
        </p:nvSpPr>
        <p:spPr>
          <a:xfrm>
            <a:off x="613898" y="4111121"/>
            <a:ext cx="8900611" cy="4800600"/>
          </a:xfrm>
          <a:prstGeom prst="rect">
            <a:avLst/>
          </a:prstGeom>
        </p:spPr>
        <p:txBody>
          <a:bodyPr lIns="0" tIns="0" rIns="0" bIns="0" rtlCol="0" anchor="t">
            <a:spAutoFit/>
          </a:bodyPr>
          <a:lstStyle/>
          <a:p>
            <a:pPr>
              <a:lnSpc>
                <a:spcPts val="6360"/>
              </a:lnSpc>
            </a:pPr>
            <a:r>
              <a:rPr lang="en-US" sz="5300" spc="53" dirty="0">
                <a:solidFill>
                  <a:srgbClr val="EFE7DD"/>
                </a:solidFill>
                <a:latin typeface="Gill Sans MT"/>
              </a:rPr>
              <a:t>When we are cooperating with others in respectful ways that help enrich the well-being of life on earth and in local communities, we are practicing the presence of God.</a:t>
            </a:r>
          </a:p>
        </p:txBody>
      </p:sp>
      <p:sp>
        <p:nvSpPr>
          <p:cNvPr id="5" name="TextBox 5"/>
          <p:cNvSpPr txBox="1"/>
          <p:nvPr/>
        </p:nvSpPr>
        <p:spPr>
          <a:xfrm>
            <a:off x="613898" y="412959"/>
            <a:ext cx="10291001" cy="3152775"/>
          </a:xfrm>
          <a:prstGeom prst="rect">
            <a:avLst/>
          </a:prstGeom>
        </p:spPr>
        <p:txBody>
          <a:bodyPr lIns="0" tIns="0" rIns="0" bIns="0" rtlCol="0" anchor="t">
            <a:spAutoFit/>
          </a:bodyPr>
          <a:lstStyle/>
          <a:p>
            <a:pPr>
              <a:lnSpc>
                <a:spcPts val="8249"/>
              </a:lnSpc>
            </a:pPr>
            <a:r>
              <a:rPr lang="en-US" sz="7499" spc="-149">
                <a:solidFill>
                  <a:srgbClr val="FFBD59"/>
                </a:solidFill>
                <a:latin typeface="RoxboroughCF"/>
              </a:rPr>
              <a:t>Interfaith cooperation </a:t>
            </a:r>
          </a:p>
          <a:p>
            <a:pPr marL="0" lvl="0" indent="0">
              <a:lnSpc>
                <a:spcPts val="8249"/>
              </a:lnSpc>
            </a:pPr>
            <a:r>
              <a:rPr lang="en-US" sz="7499" spc="-149">
                <a:solidFill>
                  <a:srgbClr val="FFBD59"/>
                </a:solidFill>
                <a:latin typeface="RoxboroughCF"/>
              </a:rPr>
              <a:t>as practicing</a:t>
            </a:r>
            <a:r>
              <a:rPr lang="en-US" sz="7499" spc="-24">
                <a:solidFill>
                  <a:srgbClr val="FFBD59"/>
                </a:solidFill>
                <a:latin typeface="Arimo"/>
              </a:rPr>
              <a:t> the presence of God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5569" r="17669"/>
          <a:stretch>
            <a:fillRect/>
          </a:stretch>
        </p:blipFill>
        <p:spPr>
          <a:xfrm>
            <a:off x="10904899" y="0"/>
            <a:ext cx="8758520" cy="10287000"/>
          </a:xfrm>
          <a:prstGeom prst="rect">
            <a:avLst/>
          </a:prstGeom>
        </p:spPr>
      </p:pic>
      <p:sp>
        <p:nvSpPr>
          <p:cNvPr id="4" name="TextBox 4"/>
          <p:cNvSpPr txBox="1"/>
          <p:nvPr/>
        </p:nvSpPr>
        <p:spPr>
          <a:xfrm>
            <a:off x="613898" y="692596"/>
            <a:ext cx="9166598" cy="2194560"/>
          </a:xfrm>
          <a:prstGeom prst="rect">
            <a:avLst/>
          </a:prstGeom>
        </p:spPr>
        <p:txBody>
          <a:bodyPr lIns="0" tIns="0" rIns="0" bIns="0" rtlCol="0" anchor="t">
            <a:spAutoFit/>
          </a:bodyPr>
          <a:lstStyle/>
          <a:p>
            <a:pPr marL="0" lvl="0" indent="0">
              <a:lnSpc>
                <a:spcPts val="8580"/>
              </a:lnSpc>
            </a:pPr>
            <a:r>
              <a:rPr lang="en-US" sz="7800" spc="-156" dirty="0">
                <a:solidFill>
                  <a:srgbClr val="FFBD59"/>
                </a:solidFill>
                <a:latin typeface="RoxboroughCF"/>
              </a:rPr>
              <a:t>Differences make the whole richer</a:t>
            </a:r>
          </a:p>
        </p:txBody>
      </p:sp>
      <p:sp>
        <p:nvSpPr>
          <p:cNvPr id="5" name="TextBox 5"/>
          <p:cNvSpPr txBox="1"/>
          <p:nvPr/>
        </p:nvSpPr>
        <p:spPr>
          <a:xfrm>
            <a:off x="613898" y="3429319"/>
            <a:ext cx="10042120" cy="5600700"/>
          </a:xfrm>
          <a:prstGeom prst="rect">
            <a:avLst/>
          </a:prstGeom>
        </p:spPr>
        <p:txBody>
          <a:bodyPr lIns="0" tIns="0" rIns="0" bIns="0" rtlCol="0" anchor="t">
            <a:spAutoFit/>
          </a:bodyPr>
          <a:lstStyle/>
          <a:p>
            <a:pPr>
              <a:lnSpc>
                <a:spcPts val="6360"/>
              </a:lnSpc>
            </a:pPr>
            <a:r>
              <a:rPr lang="en-US" sz="5300" dirty="0">
                <a:solidFill>
                  <a:srgbClr val="EFE7DD"/>
                </a:solidFill>
                <a:latin typeface="Gill Sans MT"/>
              </a:rPr>
              <a:t>As people from different traditions enter into dialogue and cooperative relations, they can and should bring what is most important to them to the table. They don't have to leave their roots behind. Differences make the whole richer.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434286" y="0"/>
            <a:ext cx="6853714" cy="10287000"/>
          </a:xfrm>
          <a:prstGeom prst="rect">
            <a:avLst/>
          </a:prstGeom>
        </p:spPr>
      </p:pic>
      <p:sp>
        <p:nvSpPr>
          <p:cNvPr id="4" name="TextBox 4"/>
          <p:cNvSpPr txBox="1"/>
          <p:nvPr/>
        </p:nvSpPr>
        <p:spPr>
          <a:xfrm>
            <a:off x="613898" y="614363"/>
            <a:ext cx="10291001" cy="1076325"/>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We are part of the Earth</a:t>
            </a:r>
          </a:p>
        </p:txBody>
      </p:sp>
      <p:sp>
        <p:nvSpPr>
          <p:cNvPr id="5" name="TextBox 5"/>
          <p:cNvSpPr txBox="1"/>
          <p:nvPr/>
        </p:nvSpPr>
        <p:spPr>
          <a:xfrm>
            <a:off x="613898" y="2276784"/>
            <a:ext cx="9685378" cy="7200900"/>
          </a:xfrm>
          <a:prstGeom prst="rect">
            <a:avLst/>
          </a:prstGeom>
        </p:spPr>
        <p:txBody>
          <a:bodyPr lIns="0" tIns="0" rIns="0" bIns="0" rtlCol="0" anchor="t">
            <a:spAutoFit/>
          </a:bodyPr>
          <a:lstStyle/>
          <a:p>
            <a:pPr>
              <a:lnSpc>
                <a:spcPts val="6360"/>
              </a:lnSpc>
            </a:pPr>
            <a:r>
              <a:rPr lang="en-US" sz="5300" spc="53">
                <a:solidFill>
                  <a:srgbClr val="EFE7DD"/>
                </a:solidFill>
                <a:latin typeface="Gill Sans MT"/>
              </a:rPr>
              <a:t>Interfaith dialogue can include a dialogue with the earth, because human life is nested within, not apart from the wider web of life. Environmental education and inter-faith dialogue can go hand in hand. All creatures have their own kind of spirituality. Subjectivity goes all the way down.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7283" r="9031"/>
          <a:stretch>
            <a:fillRect/>
          </a:stretch>
        </p:blipFill>
        <p:spPr>
          <a:xfrm>
            <a:off x="11746902" y="0"/>
            <a:ext cx="8274243" cy="10268569"/>
          </a:xfrm>
          <a:prstGeom prst="rect">
            <a:avLst/>
          </a:prstGeom>
        </p:spPr>
      </p:pic>
      <p:sp>
        <p:nvSpPr>
          <p:cNvPr id="4" name="TextBox 4"/>
          <p:cNvSpPr txBox="1"/>
          <p:nvPr/>
        </p:nvSpPr>
        <p:spPr>
          <a:xfrm>
            <a:off x="613898" y="328922"/>
            <a:ext cx="10291001"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The need to build transition</a:t>
            </a:r>
            <a:r>
              <a:rPr lang="en-US" sz="7499" spc="-24">
                <a:solidFill>
                  <a:srgbClr val="FFBD59"/>
                </a:solidFill>
                <a:latin typeface="Arimo"/>
              </a:rPr>
              <a:t> communities</a:t>
            </a:r>
          </a:p>
        </p:txBody>
      </p:sp>
      <p:sp>
        <p:nvSpPr>
          <p:cNvPr id="5" name="TextBox 5"/>
          <p:cNvSpPr txBox="1"/>
          <p:nvPr/>
        </p:nvSpPr>
        <p:spPr>
          <a:xfrm>
            <a:off x="613898" y="2648569"/>
            <a:ext cx="10702381" cy="7124700"/>
          </a:xfrm>
          <a:prstGeom prst="rect">
            <a:avLst/>
          </a:prstGeom>
        </p:spPr>
        <p:txBody>
          <a:bodyPr lIns="0" tIns="0" rIns="0" bIns="0" rtlCol="0" anchor="t">
            <a:spAutoFit/>
          </a:bodyPr>
          <a:lstStyle/>
          <a:p>
            <a:pPr>
              <a:lnSpc>
                <a:spcPts val="6239"/>
              </a:lnSpc>
            </a:pPr>
            <a:r>
              <a:rPr lang="en-US" sz="5199" spc="51">
                <a:solidFill>
                  <a:srgbClr val="EFE7DD"/>
                </a:solidFill>
                <a:latin typeface="Gill Sans MT"/>
              </a:rPr>
              <a:t>In an age of global climate change, one aim of interfaith dialogue and cooperation is to help build post-petroleum communities that are creative, compassionate, participatory, multi-religious and ecologically wise, with no one left behind. The common good of the world is not simply community, it is eco-community.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613898" y="2639044"/>
            <a:ext cx="11022390" cy="7124700"/>
          </a:xfrm>
          <a:prstGeom prst="rect">
            <a:avLst/>
          </a:prstGeom>
        </p:spPr>
        <p:txBody>
          <a:bodyPr lIns="0" tIns="0" rIns="0" bIns="0" rtlCol="0" anchor="t">
            <a:spAutoFit/>
          </a:bodyPr>
          <a:lstStyle/>
          <a:p>
            <a:pPr>
              <a:lnSpc>
                <a:spcPts val="6239"/>
              </a:lnSpc>
            </a:pPr>
            <a:r>
              <a:rPr lang="en-US" sz="5199" spc="51">
                <a:solidFill>
                  <a:srgbClr val="EFE7DD"/>
                </a:solidFill>
                <a:latin typeface="Gill Sans MT"/>
              </a:rPr>
              <a:t>Different religions may highlight different features of reality as ultimately real (interconnectedness, the primacy of the present moment, the value of community, the reality of spirit worlds, the love of God). For one religion to be right, the others do not need to be wrong. They can be right about different things. The truths are many.</a:t>
            </a:r>
          </a:p>
        </p:txBody>
      </p:sp>
      <p:pic>
        <p:nvPicPr>
          <p:cNvPr id="4" name="Picture 4"/>
          <p:cNvPicPr>
            <a:picLocks noChangeAspect="1"/>
          </p:cNvPicPr>
          <p:nvPr/>
        </p:nvPicPr>
        <p:blipFill>
          <a:blip r:embed="rId3"/>
          <a:srcRect l="5389" t="771" r="4538" b="771"/>
          <a:stretch>
            <a:fillRect/>
          </a:stretch>
        </p:blipFill>
        <p:spPr>
          <a:xfrm>
            <a:off x="11951263" y="0"/>
            <a:ext cx="6470087" cy="10268569"/>
          </a:xfrm>
          <a:prstGeom prst="rect">
            <a:avLst/>
          </a:prstGeom>
        </p:spPr>
      </p:pic>
      <p:sp>
        <p:nvSpPr>
          <p:cNvPr id="5" name="TextBox 5"/>
          <p:cNvSpPr txBox="1"/>
          <p:nvPr/>
        </p:nvSpPr>
        <p:spPr>
          <a:xfrm>
            <a:off x="613898" y="290822"/>
            <a:ext cx="10291001"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There may be many forms of ultimacy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r="25457"/>
          <a:stretch>
            <a:fillRect/>
          </a:stretch>
        </p:blipFill>
        <p:spPr>
          <a:xfrm>
            <a:off x="11913623" y="0"/>
            <a:ext cx="8484808" cy="10287000"/>
          </a:xfrm>
          <a:prstGeom prst="rect">
            <a:avLst/>
          </a:prstGeom>
        </p:spPr>
      </p:pic>
      <p:sp>
        <p:nvSpPr>
          <p:cNvPr id="4" name="TextBox 4"/>
          <p:cNvSpPr txBox="1"/>
          <p:nvPr/>
        </p:nvSpPr>
        <p:spPr>
          <a:xfrm>
            <a:off x="488532" y="2290961"/>
            <a:ext cx="10589581" cy="7667625"/>
          </a:xfrm>
          <a:prstGeom prst="rect">
            <a:avLst/>
          </a:prstGeom>
        </p:spPr>
        <p:txBody>
          <a:bodyPr lIns="0" tIns="0" rIns="0" bIns="0" rtlCol="0" anchor="t">
            <a:spAutoFit/>
          </a:bodyPr>
          <a:lstStyle/>
          <a:p>
            <a:pPr>
              <a:lnSpc>
                <a:spcPts val="5519"/>
              </a:lnSpc>
            </a:pPr>
            <a:r>
              <a:rPr lang="en-US" sz="4599" spc="45">
                <a:solidFill>
                  <a:srgbClr val="EFE7DD"/>
                </a:solidFill>
                <a:latin typeface="Gill Sans MT"/>
              </a:rPr>
              <a:t>There may be different forms of salvation, corresponding to the diverse ultimates. One religion may highlight a form of well-being that emerges through an awakening to interconnectedness, another may highlight a form of well-being that emerges by accepting God's forgiving love, and still another may highlight a form of well-being that finds meaning in concourse with the spirits. Different religions do not need to have the same goals.</a:t>
            </a:r>
          </a:p>
        </p:txBody>
      </p:sp>
      <p:sp>
        <p:nvSpPr>
          <p:cNvPr id="5" name="TextBox 5"/>
          <p:cNvSpPr txBox="1"/>
          <p:nvPr/>
        </p:nvSpPr>
        <p:spPr>
          <a:xfrm>
            <a:off x="488532" y="85725"/>
            <a:ext cx="10291001"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There may be many forms of salvation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9766" r="20050"/>
          <a:stretch>
            <a:fillRect/>
          </a:stretch>
        </p:blipFill>
        <p:spPr>
          <a:xfrm>
            <a:off x="11722165" y="0"/>
            <a:ext cx="10998069" cy="10287000"/>
          </a:xfrm>
          <a:prstGeom prst="rect">
            <a:avLst/>
          </a:prstGeom>
        </p:spPr>
      </p:pic>
      <p:sp>
        <p:nvSpPr>
          <p:cNvPr id="4" name="TextBox 4"/>
          <p:cNvSpPr txBox="1"/>
          <p:nvPr/>
        </p:nvSpPr>
        <p:spPr>
          <a:xfrm>
            <a:off x="613898" y="3511543"/>
            <a:ext cx="10351890" cy="5600700"/>
          </a:xfrm>
          <a:prstGeom prst="rect">
            <a:avLst/>
          </a:prstGeom>
        </p:spPr>
        <p:txBody>
          <a:bodyPr lIns="0" tIns="0" rIns="0" bIns="0" rtlCol="0" anchor="t">
            <a:spAutoFit/>
          </a:bodyPr>
          <a:lstStyle/>
          <a:p>
            <a:pPr>
              <a:lnSpc>
                <a:spcPts val="6360"/>
              </a:lnSpc>
            </a:pPr>
            <a:r>
              <a:rPr lang="en-US" sz="5300" spc="53">
                <a:solidFill>
                  <a:srgbClr val="EFE7DD"/>
                </a:solidFill>
                <a:latin typeface="Gill Sans MT"/>
              </a:rPr>
              <a:t>There is much more to religion than worldviews and beliefs. Religions include community, rituals, images, sounds, hopes, dreams, and stories. Sometimes it is these things—not the worldviews—that is most important to people.</a:t>
            </a:r>
          </a:p>
        </p:txBody>
      </p:sp>
      <p:sp>
        <p:nvSpPr>
          <p:cNvPr id="5" name="TextBox 5"/>
          <p:cNvSpPr txBox="1"/>
          <p:nvPr/>
        </p:nvSpPr>
        <p:spPr>
          <a:xfrm>
            <a:off x="613898" y="696721"/>
            <a:ext cx="9716838"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Religions are more than worldviews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r="33817"/>
          <a:stretch>
            <a:fillRect/>
          </a:stretch>
        </p:blipFill>
        <p:spPr>
          <a:xfrm>
            <a:off x="11734503" y="0"/>
            <a:ext cx="10193181" cy="10287000"/>
          </a:xfrm>
          <a:prstGeom prst="rect">
            <a:avLst/>
          </a:prstGeom>
        </p:spPr>
      </p:pic>
      <p:sp>
        <p:nvSpPr>
          <p:cNvPr id="4" name="TextBox 4"/>
          <p:cNvSpPr txBox="1"/>
          <p:nvPr/>
        </p:nvSpPr>
        <p:spPr>
          <a:xfrm>
            <a:off x="613898" y="2273098"/>
            <a:ext cx="10291001" cy="7200900"/>
          </a:xfrm>
          <a:prstGeom prst="rect">
            <a:avLst/>
          </a:prstGeom>
        </p:spPr>
        <p:txBody>
          <a:bodyPr lIns="0" tIns="0" rIns="0" bIns="0" rtlCol="0" anchor="t">
            <a:spAutoFit/>
          </a:bodyPr>
          <a:lstStyle/>
          <a:p>
            <a:pPr>
              <a:lnSpc>
                <a:spcPts val="6360"/>
              </a:lnSpc>
            </a:pPr>
            <a:r>
              <a:rPr lang="en-US" sz="5300" spc="53">
                <a:solidFill>
                  <a:srgbClr val="EFE7DD"/>
                </a:solidFill>
                <a:latin typeface="Gill Sans MT"/>
              </a:rPr>
              <a:t>We can bring to interfaith dialogue an appreciation of the role of the arts and music in dialogue, cognizant that, when it comes to knowing the religious other, there are many ways of knowing, including visual and musical and bodily knowing. Prayer and meditation are forms of knowing, too.</a:t>
            </a:r>
          </a:p>
        </p:txBody>
      </p:sp>
      <p:sp>
        <p:nvSpPr>
          <p:cNvPr id="5" name="TextBox 5"/>
          <p:cNvSpPr txBox="1"/>
          <p:nvPr/>
        </p:nvSpPr>
        <p:spPr>
          <a:xfrm>
            <a:off x="613898" y="771835"/>
            <a:ext cx="10291001" cy="1076325"/>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We learn by listening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0000"/>
          <a:stretch>
            <a:fillRect/>
          </a:stretch>
        </p:blipFill>
        <p:spPr>
          <a:xfrm>
            <a:off x="11467719" y="0"/>
            <a:ext cx="6820281" cy="10287000"/>
          </a:xfrm>
          <a:prstGeom prst="rect">
            <a:avLst/>
          </a:prstGeom>
        </p:spPr>
      </p:pic>
      <p:sp>
        <p:nvSpPr>
          <p:cNvPr id="4" name="TextBox 4"/>
          <p:cNvSpPr txBox="1"/>
          <p:nvPr/>
        </p:nvSpPr>
        <p:spPr>
          <a:xfrm>
            <a:off x="613898" y="3747630"/>
            <a:ext cx="10291001" cy="4000500"/>
          </a:xfrm>
          <a:prstGeom prst="rect">
            <a:avLst/>
          </a:prstGeom>
        </p:spPr>
        <p:txBody>
          <a:bodyPr lIns="0" tIns="0" rIns="0" bIns="0" rtlCol="0" anchor="t">
            <a:spAutoFit/>
          </a:bodyPr>
          <a:lstStyle/>
          <a:p>
            <a:pPr>
              <a:lnSpc>
                <a:spcPts val="6360"/>
              </a:lnSpc>
            </a:pPr>
            <a:r>
              <a:rPr lang="en-US" sz="5300">
                <a:solidFill>
                  <a:srgbClr val="EFE7DD"/>
                </a:solidFill>
                <a:latin typeface="Gill Sans MT"/>
              </a:rPr>
              <a:t>One of the aims of dialogue, once trusted relations emerge, is mutual transformation, by which people internalize insights from the other and are transformed in the process.</a:t>
            </a:r>
          </a:p>
        </p:txBody>
      </p:sp>
      <p:sp>
        <p:nvSpPr>
          <p:cNvPr id="5" name="TextBox 5"/>
          <p:cNvSpPr txBox="1"/>
          <p:nvPr/>
        </p:nvSpPr>
        <p:spPr>
          <a:xfrm>
            <a:off x="613898" y="722488"/>
            <a:ext cx="10291001" cy="2114550"/>
          </a:xfrm>
          <a:prstGeom prst="rect">
            <a:avLst/>
          </a:prstGeom>
        </p:spPr>
        <p:txBody>
          <a:bodyPr lIns="0" tIns="0" rIns="0" bIns="0" rtlCol="0" anchor="t">
            <a:spAutoFit/>
          </a:bodyPr>
          <a:lstStyle/>
          <a:p>
            <a:pPr marL="0" lvl="0" indent="0">
              <a:lnSpc>
                <a:spcPts val="8249"/>
              </a:lnSpc>
            </a:pPr>
            <a:r>
              <a:rPr lang="en-US" sz="7499" spc="-149">
                <a:solidFill>
                  <a:srgbClr val="FFBD59"/>
                </a:solidFill>
                <a:latin typeface="RoxboroughCF"/>
              </a:rPr>
              <a:t>We can be transformed by what</a:t>
            </a:r>
            <a:r>
              <a:rPr lang="en-US" sz="7499" spc="-24">
                <a:solidFill>
                  <a:srgbClr val="FFBD59"/>
                </a:solidFill>
                <a:latin typeface="Arimo"/>
              </a:rPr>
              <a:t> we hear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740</Words>
  <Application>Microsoft Office PowerPoint</Application>
  <PresentationFormat>Custom</PresentationFormat>
  <Paragraphs>32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RoxboroughCF</vt:lpstr>
      <vt:lpstr>Gill Sans MT</vt:lpstr>
      <vt:lpstr>Arimo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&amp; Interfaith</dc:title>
  <cp:lastModifiedBy>Richard Livingston</cp:lastModifiedBy>
  <cp:revision>3</cp:revision>
  <dcterms:created xsi:type="dcterms:W3CDTF">2006-08-16T00:00:00Z</dcterms:created>
  <dcterms:modified xsi:type="dcterms:W3CDTF">2022-04-02T23:01:07Z</dcterms:modified>
  <dc:identifier>DAE8rpBAWY4</dc:identifier>
</cp:coreProperties>
</file>