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Calibri" panose="020F0502020204030204" pitchFamily="34" charset="0"/>
      <p:regular r:id="rId14"/>
      <p:bold r:id="rId15"/>
      <p:italic r:id="rId16"/>
      <p:boldItalic r:id="rId17"/>
    </p:embeddedFont>
    <p:embeddedFont>
      <p:font typeface="KG Primary Penmanship"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54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3" d="100"/>
          <a:sy n="63" d="100"/>
        </p:scale>
        <p:origin x="974"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5" b="9287"/>
          <a:stretch>
            <a:fillRect/>
          </a:stretch>
        </p:blipFill>
        <p:spPr>
          <a:xfrm>
            <a:off x="0" y="0"/>
            <a:ext cx="18288000" cy="10287000"/>
          </a:xfrm>
          <a:prstGeom prst="rect">
            <a:avLst/>
          </a:prstGeom>
        </p:spPr>
      </p:pic>
      <p:sp>
        <p:nvSpPr>
          <p:cNvPr id="3" name="TextBox 3"/>
          <p:cNvSpPr txBox="1"/>
          <p:nvPr/>
        </p:nvSpPr>
        <p:spPr>
          <a:xfrm>
            <a:off x="0" y="590786"/>
            <a:ext cx="18288000" cy="1818640"/>
          </a:xfrm>
          <a:prstGeom prst="rect">
            <a:avLst/>
          </a:prstGeom>
        </p:spPr>
        <p:txBody>
          <a:bodyPr lIns="0" tIns="0" rIns="0" bIns="0" rtlCol="0" anchor="t">
            <a:spAutoFit/>
          </a:bodyPr>
          <a:lstStyle/>
          <a:p>
            <a:pPr algn="ctr">
              <a:lnSpc>
                <a:spcPts val="14630"/>
              </a:lnSpc>
            </a:pPr>
            <a:r>
              <a:rPr lang="en-US" sz="11000" dirty="0">
                <a:solidFill>
                  <a:srgbClr val="FFFFFF"/>
                </a:solidFill>
                <a:latin typeface="Feeling Passionate Bold"/>
              </a:rPr>
              <a:t>A Process Worldview</a:t>
            </a:r>
          </a:p>
        </p:txBody>
      </p:sp>
      <p:sp>
        <p:nvSpPr>
          <p:cNvPr id="4" name="TextBox 4"/>
          <p:cNvSpPr txBox="1"/>
          <p:nvPr/>
        </p:nvSpPr>
        <p:spPr>
          <a:xfrm>
            <a:off x="0" y="7781000"/>
            <a:ext cx="18288000" cy="1044576"/>
          </a:xfrm>
          <a:prstGeom prst="rect">
            <a:avLst/>
          </a:prstGeom>
        </p:spPr>
        <p:txBody>
          <a:bodyPr lIns="0" tIns="0" rIns="0" bIns="0" rtlCol="0" anchor="t">
            <a:spAutoFit/>
          </a:bodyPr>
          <a:lstStyle/>
          <a:p>
            <a:pPr algn="ctr">
              <a:lnSpc>
                <a:spcPts val="7600"/>
              </a:lnSpc>
            </a:pPr>
            <a:r>
              <a:rPr lang="en-US" sz="8000" dirty="0">
                <a:solidFill>
                  <a:srgbClr val="FFFFFF"/>
                </a:solidFill>
                <a:latin typeface="KG Primary Penmanship Bold"/>
              </a:rPr>
              <a:t>offered by Jay McDaniel</a:t>
            </a:r>
          </a:p>
        </p:txBody>
      </p:sp>
      <p:sp>
        <p:nvSpPr>
          <p:cNvPr id="5" name="TextBox 5"/>
          <p:cNvSpPr txBox="1"/>
          <p:nvPr/>
        </p:nvSpPr>
        <p:spPr>
          <a:xfrm>
            <a:off x="0" y="2491199"/>
            <a:ext cx="18288000" cy="1306195"/>
          </a:xfrm>
          <a:prstGeom prst="rect">
            <a:avLst/>
          </a:prstGeom>
        </p:spPr>
        <p:txBody>
          <a:bodyPr lIns="0" tIns="0" rIns="0" bIns="0" rtlCol="0" anchor="t">
            <a:spAutoFit/>
          </a:bodyPr>
          <a:lstStyle/>
          <a:p>
            <a:pPr algn="ctr">
              <a:lnSpc>
                <a:spcPts val="10640"/>
              </a:lnSpc>
            </a:pPr>
            <a:r>
              <a:rPr lang="en-US" sz="8000" dirty="0">
                <a:solidFill>
                  <a:srgbClr val="FFFFFF"/>
                </a:solidFill>
                <a:latin typeface="Feeling Passionate Bold"/>
              </a:rPr>
              <a:t>Springboards for Discussion</a:t>
            </a:r>
          </a:p>
        </p:txBody>
      </p:sp>
      <p:pic>
        <p:nvPicPr>
          <p:cNvPr id="9" name="Picture 8" descr="A picture containing text, blackboard, gravestone, plaque&#10;&#10;Description automatically generated">
            <a:extLst>
              <a:ext uri="{FF2B5EF4-FFF2-40B4-BE49-F238E27FC236}">
                <a16:creationId xmlns:a16="http://schemas.microsoft.com/office/drawing/2014/main" id="{CCEB69EC-1E02-4DD1-BD42-27307012F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2" y="1286"/>
            <a:ext cx="18285714" cy="102857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1949" b="16003"/>
          <a:stretch>
            <a:fillRect/>
          </a:stretch>
        </p:blipFill>
        <p:spPr>
          <a:xfrm>
            <a:off x="0" y="0"/>
            <a:ext cx="18288000" cy="10287000"/>
          </a:xfrm>
          <a:prstGeom prst="rect">
            <a:avLst/>
          </a:prstGeom>
        </p:spPr>
      </p:pic>
      <p:sp>
        <p:nvSpPr>
          <p:cNvPr id="3" name="TextBox 3"/>
          <p:cNvSpPr txBox="1"/>
          <p:nvPr/>
        </p:nvSpPr>
        <p:spPr>
          <a:xfrm>
            <a:off x="1028700" y="1920874"/>
            <a:ext cx="15774324" cy="6845301"/>
          </a:xfrm>
          <a:prstGeom prst="rect">
            <a:avLst/>
          </a:prstGeom>
        </p:spPr>
        <p:txBody>
          <a:bodyPr lIns="0" tIns="0" rIns="0" bIns="0" rtlCol="0" anchor="t">
            <a:spAutoFit/>
          </a:bodyPr>
          <a:lstStyle/>
          <a:p>
            <a:pPr>
              <a:lnSpc>
                <a:spcPts val="8800"/>
              </a:lnSpc>
            </a:pPr>
            <a:r>
              <a:rPr lang="en-US" sz="11000" dirty="0">
                <a:solidFill>
                  <a:srgbClr val="FFFFFF"/>
                </a:solidFill>
                <a:effectLst>
                  <a:outerShdw blurRad="50800" dist="38100" dir="2700000" algn="tl" rotWithShape="0">
                    <a:prstClr val="black">
                      <a:alpha val="25000"/>
                    </a:prstClr>
                  </a:outerShdw>
                </a:effectLst>
                <a:latin typeface="KG Primary Penmanship"/>
              </a:rPr>
              <a:t>Each person, each culture, each nation has something to offer an ecological civilization. The goal of such a civilization is not money or power, but rather happiness and the flourishing all life.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0035" b="10035"/>
          <a:stretch>
            <a:fillRect/>
          </a:stretch>
        </p:blipFill>
        <p:spPr>
          <a:xfrm>
            <a:off x="0" y="0"/>
            <a:ext cx="18288000" cy="10287000"/>
          </a:xfrm>
          <a:prstGeom prst="rect">
            <a:avLst/>
          </a:prstGeom>
        </p:spPr>
      </p:pic>
      <p:sp>
        <p:nvSpPr>
          <p:cNvPr id="3" name="TextBox 3"/>
          <p:cNvSpPr txBox="1"/>
          <p:nvPr/>
        </p:nvSpPr>
        <p:spPr>
          <a:xfrm>
            <a:off x="1028700" y="1298574"/>
            <a:ext cx="16002462" cy="8040663"/>
          </a:xfrm>
          <a:prstGeom prst="rect">
            <a:avLst/>
          </a:prstGeom>
        </p:spPr>
        <p:txBody>
          <a:bodyPr lIns="0" tIns="0" rIns="0" bIns="0" rtlCol="0" anchor="t">
            <a:spAutoFit/>
          </a:bodyPr>
          <a:lstStyle/>
          <a:p>
            <a:pPr>
              <a:lnSpc>
                <a:spcPts val="8800"/>
              </a:lnSpc>
            </a:pPr>
            <a:r>
              <a:rPr lang="en-US" sz="11000" dirty="0">
                <a:solidFill>
                  <a:srgbClr val="FFFFFF"/>
                </a:solidFill>
                <a:effectLst>
                  <a:outerShdw blurRad="50800" dist="38100" dir="2700000" algn="tl" rotWithShape="0">
                    <a:prstClr val="black">
                      <a:alpha val="25000"/>
                    </a:prstClr>
                  </a:outerShdw>
                </a:effectLst>
                <a:latin typeface="KG Primary Penmanship"/>
              </a:rPr>
              <a:t>Our planet is an Earth Community or, better, a community of communities of communities.  Ecological civilization is the best and only hope for the Earth Community. Time to get started, before it's too late.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E546F"/>
        </a:solidFill>
        <a:effectLst/>
      </p:bgPr>
    </p:bg>
    <p:spTree>
      <p:nvGrpSpPr>
        <p:cNvPr id="1" name=""/>
        <p:cNvGrpSpPr/>
        <p:nvPr/>
      </p:nvGrpSpPr>
      <p:grpSpPr>
        <a:xfrm>
          <a:off x="0" y="0"/>
          <a:ext cx="0" cy="0"/>
          <a:chOff x="0" y="0"/>
          <a:chExt cx="0" cy="0"/>
        </a:xfrm>
      </p:grpSpPr>
      <p:sp>
        <p:nvSpPr>
          <p:cNvPr id="3" name="TextBox 3"/>
          <p:cNvSpPr txBox="1"/>
          <p:nvPr/>
        </p:nvSpPr>
        <p:spPr>
          <a:xfrm>
            <a:off x="7086600" y="7888441"/>
            <a:ext cx="6553200" cy="1215717"/>
          </a:xfrm>
          <a:prstGeom prst="rect">
            <a:avLst/>
          </a:prstGeom>
        </p:spPr>
        <p:txBody>
          <a:bodyPr wrap="square" lIns="0" tIns="0" rIns="0" bIns="0" rtlCol="0" anchor="t">
            <a:spAutoFit/>
          </a:bodyPr>
          <a:lstStyle/>
          <a:p>
            <a:pPr>
              <a:lnSpc>
                <a:spcPts val="8800"/>
              </a:lnSpc>
            </a:pPr>
            <a:r>
              <a:rPr lang="en-US" sz="9600" dirty="0" err="1">
                <a:solidFill>
                  <a:srgbClr val="FFFFFF"/>
                </a:solidFill>
                <a:latin typeface="KG Primary Penmanship"/>
              </a:rPr>
              <a:t>cobb.institute</a:t>
            </a:r>
            <a:endParaRPr lang="en-US" sz="9600" dirty="0">
              <a:solidFill>
                <a:srgbClr val="FFFFFF"/>
              </a:solidFill>
              <a:latin typeface="KG Primary Penmanship"/>
            </a:endParaRPr>
          </a:p>
        </p:txBody>
      </p:sp>
      <p:pic>
        <p:nvPicPr>
          <p:cNvPr id="4" name="Picture 3">
            <a:extLst>
              <a:ext uri="{FF2B5EF4-FFF2-40B4-BE49-F238E27FC236}">
                <a16:creationId xmlns:a16="http://schemas.microsoft.com/office/drawing/2014/main" id="{A467F763-C0B1-4607-B447-93B6519E1B44}"/>
              </a:ext>
            </a:extLst>
          </p:cNvPr>
          <p:cNvPicPr>
            <a:picLocks noChangeAspect="1"/>
          </p:cNvPicPr>
          <p:nvPr/>
        </p:nvPicPr>
        <p:blipFill>
          <a:blip r:embed="rId2"/>
          <a:srcRect/>
          <a:stretch>
            <a:fillRect/>
          </a:stretch>
        </p:blipFill>
        <p:spPr>
          <a:xfrm>
            <a:off x="1551772" y="1790700"/>
            <a:ext cx="15184455" cy="4530518"/>
          </a:xfrm>
          <a:prstGeom prst="rect">
            <a:avLst/>
          </a:prstGeom>
          <a:effectLst>
            <a:outerShdw blurRad="50800" dist="38100" dir="2700000" algn="tl" rotWithShape="0">
              <a:prstClr val="black">
                <a:alpha val="20000"/>
              </a:prstClr>
            </a:outerShdw>
          </a:effectLst>
        </p:spPr>
      </p:pic>
      <p:pic>
        <p:nvPicPr>
          <p:cNvPr id="5" name="Picture 4">
            <a:extLst>
              <a:ext uri="{FF2B5EF4-FFF2-40B4-BE49-F238E27FC236}">
                <a16:creationId xmlns:a16="http://schemas.microsoft.com/office/drawing/2014/main" id="{E29B18DB-16D5-4AA6-8EDE-195472064C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68290" y="8062121"/>
            <a:ext cx="922218" cy="922218"/>
          </a:xfrm>
          <a:prstGeom prst="rect">
            <a:avLst/>
          </a:prstGeom>
        </p:spPr>
      </p:pic>
      <p:sp>
        <p:nvSpPr>
          <p:cNvPr id="6" name="AutoShape 6">
            <a:extLst>
              <a:ext uri="{FF2B5EF4-FFF2-40B4-BE49-F238E27FC236}">
                <a16:creationId xmlns:a16="http://schemas.microsoft.com/office/drawing/2014/main" id="{F7117438-C33B-48F6-BAD8-D07012277416}"/>
              </a:ext>
            </a:extLst>
          </p:cNvPr>
          <p:cNvSpPr/>
          <p:nvPr/>
        </p:nvSpPr>
        <p:spPr>
          <a:xfrm rot="12373" flipV="1">
            <a:off x="7139303" y="8848616"/>
            <a:ext cx="5281384" cy="0"/>
          </a:xfrm>
          <a:prstGeom prst="line">
            <a:avLst/>
          </a:prstGeom>
          <a:ln w="47625" cap="flat">
            <a:solidFill>
              <a:schemeClr val="bg1"/>
            </a:solidFill>
            <a:prstDash val="solid"/>
            <a:headEnd type="none" w="sm" len="sm"/>
            <a:tailEnd type="none" w="sm" len="sm"/>
          </a:ln>
        </p:spPr>
      </p:sp>
    </p:spTree>
    <p:extLst>
      <p:ext uri="{BB962C8B-B14F-4D97-AF65-F5344CB8AC3E}">
        <p14:creationId xmlns:p14="http://schemas.microsoft.com/office/powerpoint/2010/main" val="145972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6354" b="16354"/>
          <a:stretch>
            <a:fillRect/>
          </a:stretch>
        </p:blipFill>
        <p:spPr>
          <a:xfrm>
            <a:off x="0" y="0"/>
            <a:ext cx="18288000" cy="10287000"/>
          </a:xfrm>
          <a:prstGeom prst="rect">
            <a:avLst/>
          </a:prstGeom>
        </p:spPr>
      </p:pic>
      <p:sp>
        <p:nvSpPr>
          <p:cNvPr id="3" name="TextBox 3"/>
          <p:cNvSpPr txBox="1"/>
          <p:nvPr/>
        </p:nvSpPr>
        <p:spPr>
          <a:xfrm>
            <a:off x="848007" y="1151469"/>
            <a:ext cx="16165693" cy="8040663"/>
          </a:xfrm>
          <a:prstGeom prst="rect">
            <a:avLst/>
          </a:prstGeom>
        </p:spPr>
        <p:txBody>
          <a:bodyPr lIns="0" tIns="0" rIns="0" bIns="0" rtlCol="0" anchor="t">
            <a:spAutoFit/>
          </a:bodyPr>
          <a:lstStyle/>
          <a:p>
            <a:pPr>
              <a:lnSpc>
                <a:spcPts val="8800"/>
              </a:lnSpc>
            </a:pPr>
            <a:r>
              <a:rPr lang="en-US" sz="11000" dirty="0">
                <a:solidFill>
                  <a:srgbClr val="FFFFFF"/>
                </a:solidFill>
                <a:effectLst>
                  <a:outerShdw blurRad="50800" dist="38100" dir="2700000" algn="tl" rotWithShape="0">
                    <a:prstClr val="black">
                      <a:alpha val="25000"/>
                    </a:prstClr>
                  </a:outerShdw>
                </a:effectLst>
                <a:latin typeface="KG Primary Penmanship"/>
              </a:rPr>
              <a:t>Every moment in a person's life is an act of improvisation: creating something new out of a settled past.</a:t>
            </a:r>
          </a:p>
          <a:p>
            <a:pPr>
              <a:lnSpc>
                <a:spcPts val="8800"/>
              </a:lnSpc>
            </a:pPr>
            <a:endParaRPr lang="en-US" sz="11000" dirty="0">
              <a:solidFill>
                <a:srgbClr val="FFFFFF"/>
              </a:solidFill>
              <a:effectLst>
                <a:outerShdw blurRad="50800" dist="38100" dir="2700000" algn="tl" rotWithShape="0">
                  <a:prstClr val="black">
                    <a:alpha val="25000"/>
                  </a:prstClr>
                </a:outerShdw>
              </a:effectLst>
              <a:latin typeface="KG Primary Penmanship"/>
            </a:endParaRPr>
          </a:p>
          <a:p>
            <a:pPr>
              <a:lnSpc>
                <a:spcPts val="8800"/>
              </a:lnSpc>
            </a:pPr>
            <a:r>
              <a:rPr lang="en-US" sz="11000" dirty="0">
                <a:solidFill>
                  <a:srgbClr val="FFFFFF"/>
                </a:solidFill>
                <a:effectLst>
                  <a:outerShdw blurRad="50800" dist="38100" dir="2700000" algn="tl" rotWithShape="0">
                    <a:prstClr val="black">
                      <a:alpha val="25000"/>
                    </a:prstClr>
                  </a:outerShdw>
                </a:effectLst>
                <a:latin typeface="KG Primary Penmanship"/>
              </a:rPr>
              <a:t>Improvisation goes all the way down into the depths of matter.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547" b="7547"/>
          <a:stretch>
            <a:fillRect/>
          </a:stretch>
        </p:blipFill>
        <p:spPr>
          <a:xfrm>
            <a:off x="0" y="0"/>
            <a:ext cx="18288000" cy="10287000"/>
          </a:xfrm>
          <a:prstGeom prst="rect">
            <a:avLst/>
          </a:prstGeom>
        </p:spPr>
      </p:pic>
      <p:sp>
        <p:nvSpPr>
          <p:cNvPr id="3" name="TextBox 3"/>
          <p:cNvSpPr txBox="1"/>
          <p:nvPr/>
        </p:nvSpPr>
        <p:spPr>
          <a:xfrm>
            <a:off x="682883" y="806449"/>
            <a:ext cx="16922233" cy="9169177"/>
          </a:xfrm>
          <a:prstGeom prst="rect">
            <a:avLst/>
          </a:prstGeom>
        </p:spPr>
        <p:txBody>
          <a:bodyPr lIns="0" tIns="0" rIns="0" bIns="0" rtlCol="0" anchor="t">
            <a:spAutoFit/>
          </a:bodyPr>
          <a:lstStyle/>
          <a:p>
            <a:pPr>
              <a:lnSpc>
                <a:spcPts val="8800"/>
              </a:lnSpc>
            </a:pPr>
            <a:r>
              <a:rPr lang="en-US" sz="11000" dirty="0">
                <a:solidFill>
                  <a:srgbClr val="FFFFFF"/>
                </a:solidFill>
                <a:effectLst>
                  <a:outerShdw blurRad="50800" dist="38100" dir="2700000" algn="tl" rotWithShape="0">
                    <a:prstClr val="black">
                      <a:alpha val="25000"/>
                    </a:prstClr>
                  </a:outerShdw>
                </a:effectLst>
                <a:latin typeface="KG Primary Penmanship"/>
              </a:rPr>
              <a:t>We live in a universe of inter-becoming; each event in the universe carries the influence of, and influences, all others.</a:t>
            </a:r>
          </a:p>
          <a:p>
            <a:pPr>
              <a:lnSpc>
                <a:spcPts val="8800"/>
              </a:lnSpc>
            </a:pPr>
            <a:endParaRPr lang="en-US" sz="11000" dirty="0">
              <a:solidFill>
                <a:srgbClr val="FFFFFF"/>
              </a:solidFill>
              <a:effectLst>
                <a:outerShdw blurRad="50800" dist="38100" dir="2700000" algn="tl" rotWithShape="0">
                  <a:prstClr val="black">
                    <a:alpha val="25000"/>
                  </a:prstClr>
                </a:outerShdw>
              </a:effectLst>
              <a:latin typeface="KG Primary Penmanship"/>
            </a:endParaRPr>
          </a:p>
          <a:p>
            <a:pPr>
              <a:lnSpc>
                <a:spcPts val="8800"/>
              </a:lnSpc>
            </a:pPr>
            <a:r>
              <a:rPr lang="en-US" sz="11000" dirty="0">
                <a:solidFill>
                  <a:srgbClr val="FFFFFF"/>
                </a:solidFill>
                <a:effectLst>
                  <a:outerShdw blurRad="50800" dist="38100" dir="2700000" algn="tl" rotWithShape="0">
                    <a:prstClr val="black">
                      <a:alpha val="25000"/>
                    </a:prstClr>
                  </a:outerShdw>
                </a:effectLst>
                <a:latin typeface="KG Primary Penmanship"/>
              </a:rPr>
              <a:t>The building blocks of the universe are moments and relationships—not 'things.'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703" r="6703"/>
          <a:stretch>
            <a:fillRect/>
          </a:stretch>
        </p:blipFill>
        <p:spPr>
          <a:xfrm>
            <a:off x="0" y="0"/>
            <a:ext cx="18288000" cy="10287000"/>
          </a:xfrm>
          <a:prstGeom prst="rect">
            <a:avLst/>
          </a:prstGeom>
        </p:spPr>
      </p:pic>
      <p:sp>
        <p:nvSpPr>
          <p:cNvPr id="3" name="TextBox 3"/>
          <p:cNvSpPr txBox="1"/>
          <p:nvPr/>
        </p:nvSpPr>
        <p:spPr>
          <a:xfrm>
            <a:off x="789923" y="806449"/>
            <a:ext cx="16469377" cy="9169177"/>
          </a:xfrm>
          <a:prstGeom prst="rect">
            <a:avLst/>
          </a:prstGeom>
        </p:spPr>
        <p:txBody>
          <a:bodyPr lIns="0" tIns="0" rIns="0" bIns="0" rtlCol="0" anchor="t">
            <a:spAutoFit/>
          </a:bodyPr>
          <a:lstStyle/>
          <a:p>
            <a:pPr>
              <a:lnSpc>
                <a:spcPts val="8800"/>
              </a:lnSpc>
            </a:pPr>
            <a:r>
              <a:rPr lang="en-US" sz="11000" dirty="0">
                <a:solidFill>
                  <a:srgbClr val="FFFFFF"/>
                </a:solidFill>
                <a:effectLst>
                  <a:outerShdw blurRad="50800" dist="38100" dir="2700000" algn="tl" rotWithShape="0">
                    <a:prstClr val="black">
                      <a:alpha val="25000"/>
                    </a:prstClr>
                  </a:outerShdw>
                </a:effectLst>
                <a:latin typeface="KG Primary Penmanship"/>
              </a:rPr>
              <a:t>Each and every living being is a subject of its own life with intrinsic value, and not just an object for others.</a:t>
            </a:r>
          </a:p>
          <a:p>
            <a:pPr>
              <a:lnSpc>
                <a:spcPts val="8800"/>
              </a:lnSpc>
            </a:pPr>
            <a:endParaRPr lang="en-US" sz="11000" dirty="0">
              <a:solidFill>
                <a:srgbClr val="FFFFFF"/>
              </a:solidFill>
              <a:effectLst>
                <a:outerShdw blurRad="50800" dist="38100" dir="2700000" algn="tl" rotWithShape="0">
                  <a:prstClr val="black">
                    <a:alpha val="25000"/>
                  </a:prstClr>
                </a:outerShdw>
              </a:effectLst>
              <a:latin typeface="KG Primary Penmanship"/>
            </a:endParaRPr>
          </a:p>
          <a:p>
            <a:pPr>
              <a:lnSpc>
                <a:spcPts val="8800"/>
              </a:lnSpc>
            </a:pPr>
            <a:r>
              <a:rPr lang="en-US" sz="11000" dirty="0">
                <a:solidFill>
                  <a:srgbClr val="FFFFFF"/>
                </a:solidFill>
                <a:effectLst>
                  <a:outerShdw blurRad="50800" dist="38100" dir="2700000" algn="tl" rotWithShape="0">
                    <a:prstClr val="black">
                      <a:alpha val="25000"/>
                    </a:prstClr>
                  </a:outerShdw>
                </a:effectLst>
                <a:latin typeface="KG Primary Penmanship"/>
              </a:rPr>
              <a:t>Injustice lies in denying the value of other lives, other subjects; and it harms all involved.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14391" b="14391"/>
          <a:stretch>
            <a:fillRect/>
          </a:stretch>
        </p:blipFill>
        <p:spPr>
          <a:xfrm>
            <a:off x="0" y="0"/>
            <a:ext cx="18288000" cy="10287000"/>
          </a:xfrm>
          <a:prstGeom prst="rect">
            <a:avLst/>
          </a:prstGeom>
        </p:spPr>
      </p:pic>
      <p:sp>
        <p:nvSpPr>
          <p:cNvPr id="3" name="TextBox 3"/>
          <p:cNvSpPr txBox="1"/>
          <p:nvPr/>
        </p:nvSpPr>
        <p:spPr>
          <a:xfrm>
            <a:off x="1028700" y="1363662"/>
            <a:ext cx="16230600" cy="8040663"/>
          </a:xfrm>
          <a:prstGeom prst="rect">
            <a:avLst/>
          </a:prstGeom>
        </p:spPr>
        <p:txBody>
          <a:bodyPr lIns="0" tIns="0" rIns="0" bIns="0" rtlCol="0" anchor="t">
            <a:spAutoFit/>
          </a:bodyPr>
          <a:lstStyle/>
          <a:p>
            <a:pPr>
              <a:lnSpc>
                <a:spcPts val="8800"/>
              </a:lnSpc>
            </a:pPr>
            <a:r>
              <a:rPr lang="en-US" sz="11000" dirty="0">
                <a:solidFill>
                  <a:srgbClr val="FFFFFF"/>
                </a:solidFill>
                <a:effectLst>
                  <a:outerShdw blurRad="50800" dist="38100" dir="2700000" algn="tl" rotWithShape="0">
                    <a:prstClr val="black">
                      <a:alpha val="25000"/>
                    </a:prstClr>
                  </a:outerShdw>
                </a:effectLst>
                <a:latin typeface="KG Primary Penmanship"/>
              </a:rPr>
              <a:t>Our human calling is to enjoy life as best we can and to help build communities that are creative, compassionate, participatory, multicultural, humane to animals, and good for the earth, with no one left behind.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537" b="6537"/>
          <a:stretch>
            <a:fillRect/>
          </a:stretch>
        </p:blipFill>
        <p:spPr>
          <a:xfrm>
            <a:off x="0" y="0"/>
            <a:ext cx="18288000" cy="10287000"/>
          </a:xfrm>
          <a:prstGeom prst="rect">
            <a:avLst/>
          </a:prstGeom>
        </p:spPr>
      </p:pic>
      <p:sp>
        <p:nvSpPr>
          <p:cNvPr id="3" name="TextBox 3"/>
          <p:cNvSpPr txBox="1"/>
          <p:nvPr/>
        </p:nvSpPr>
        <p:spPr>
          <a:xfrm>
            <a:off x="1028700" y="1920874"/>
            <a:ext cx="15900452" cy="6845301"/>
          </a:xfrm>
          <a:prstGeom prst="rect">
            <a:avLst/>
          </a:prstGeom>
        </p:spPr>
        <p:txBody>
          <a:bodyPr lIns="0" tIns="0" rIns="0" bIns="0" rtlCol="0" anchor="t">
            <a:spAutoFit/>
          </a:bodyPr>
          <a:lstStyle/>
          <a:p>
            <a:pPr>
              <a:lnSpc>
                <a:spcPts val="8800"/>
              </a:lnSpc>
            </a:pPr>
            <a:r>
              <a:rPr lang="en-US" sz="11000" dirty="0">
                <a:solidFill>
                  <a:srgbClr val="FFFFFF"/>
                </a:solidFill>
                <a:effectLst>
                  <a:outerShdw blurRad="50800" dist="38100" dir="2700000" algn="tl" rotWithShape="0">
                    <a:prstClr val="black">
                      <a:alpha val="25000"/>
                    </a:prstClr>
                  </a:outerShdw>
                </a:effectLst>
                <a:latin typeface="KG Primary Penmanship"/>
              </a:rPr>
              <a:t>As we seek to fulfill this vocation, we are beckoned by the ideal of Beauty; harmony and intensity of experience. Sensitivity to Beauty includes awe and wonder, zest for life, love, and meaning making.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326" b="12326"/>
          <a:stretch>
            <a:fillRect/>
          </a:stretch>
        </p:blipFill>
        <p:spPr>
          <a:xfrm>
            <a:off x="0" y="0"/>
            <a:ext cx="18288000" cy="10287000"/>
          </a:xfrm>
          <a:prstGeom prst="rect">
            <a:avLst/>
          </a:prstGeom>
        </p:spPr>
      </p:pic>
      <p:sp>
        <p:nvSpPr>
          <p:cNvPr id="3" name="TextBox 3"/>
          <p:cNvSpPr txBox="1"/>
          <p:nvPr/>
        </p:nvSpPr>
        <p:spPr>
          <a:xfrm>
            <a:off x="1028700" y="1363662"/>
            <a:ext cx="16423410" cy="8040663"/>
          </a:xfrm>
          <a:prstGeom prst="rect">
            <a:avLst/>
          </a:prstGeom>
        </p:spPr>
        <p:txBody>
          <a:bodyPr lIns="0" tIns="0" rIns="0" bIns="0" rtlCol="0" anchor="t">
            <a:spAutoFit/>
          </a:bodyPr>
          <a:lstStyle/>
          <a:p>
            <a:pPr>
              <a:lnSpc>
                <a:spcPts val="8800"/>
              </a:lnSpc>
            </a:pPr>
            <a:r>
              <a:rPr lang="en-US" sz="11000" dirty="0">
                <a:solidFill>
                  <a:srgbClr val="FFFFFF"/>
                </a:solidFill>
                <a:effectLst>
                  <a:outerShdw blurRad="50800" dist="38100" dir="2700000" algn="tl" rotWithShape="0">
                    <a:prstClr val="black">
                      <a:alpha val="25000"/>
                    </a:prstClr>
                  </a:outerShdw>
                </a:effectLst>
                <a:latin typeface="KG Primary Penmanship"/>
              </a:rPr>
              <a:t>The ideal of Beauty, and its inwardly felt beckoning towards the fullness of life for each and all, is how the Deep Listening of the universe—God—is present continuously in life on earth and the entirety of the cosmos.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251" b="28193"/>
          <a:stretch>
            <a:fillRect/>
          </a:stretch>
        </p:blipFill>
        <p:spPr>
          <a:xfrm>
            <a:off x="0" y="0"/>
            <a:ext cx="18288000" cy="10287000"/>
          </a:xfrm>
          <a:prstGeom prst="rect">
            <a:avLst/>
          </a:prstGeom>
        </p:spPr>
      </p:pic>
      <p:sp>
        <p:nvSpPr>
          <p:cNvPr id="3" name="TextBox 3"/>
          <p:cNvSpPr txBox="1"/>
          <p:nvPr/>
        </p:nvSpPr>
        <p:spPr>
          <a:xfrm>
            <a:off x="1028700" y="990600"/>
            <a:ext cx="15774324" cy="8686800"/>
          </a:xfrm>
          <a:prstGeom prst="rect">
            <a:avLst/>
          </a:prstGeom>
        </p:spPr>
        <p:txBody>
          <a:bodyPr lIns="0" tIns="0" rIns="0" bIns="0" rtlCol="0" anchor="t">
            <a:spAutoFit/>
          </a:bodyPr>
          <a:lstStyle/>
          <a:p>
            <a:pPr>
              <a:lnSpc>
                <a:spcPts val="8400"/>
              </a:lnSpc>
            </a:pPr>
            <a:r>
              <a:rPr lang="en-US" sz="10500" dirty="0">
                <a:solidFill>
                  <a:srgbClr val="FFFFFF"/>
                </a:solidFill>
                <a:effectLst>
                  <a:outerShdw blurRad="50800" dist="38100" dir="2700000" algn="tl" rotWithShape="0">
                    <a:prstClr val="black">
                      <a:alpha val="25000"/>
                    </a:prstClr>
                  </a:outerShdw>
                </a:effectLst>
                <a:latin typeface="KG Primary Penmanship"/>
              </a:rPr>
              <a:t>God is present to us as an inwardly felt lure to live with wisdom, compassion, and creativity; and as a companion to the joys and sufferings of all living beings. God acts through persuasion not coercion; the future is open, even for God.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954" b="9133"/>
          <a:stretch>
            <a:fillRect/>
          </a:stretch>
        </p:blipFill>
        <p:spPr>
          <a:xfrm>
            <a:off x="0" y="0"/>
            <a:ext cx="18288000" cy="10287000"/>
          </a:xfrm>
          <a:prstGeom prst="rect">
            <a:avLst/>
          </a:prstGeom>
        </p:spPr>
      </p:pic>
      <p:sp>
        <p:nvSpPr>
          <p:cNvPr id="3" name="TextBox 3"/>
          <p:cNvSpPr txBox="1"/>
          <p:nvPr/>
        </p:nvSpPr>
        <p:spPr>
          <a:xfrm>
            <a:off x="1028700" y="1231901"/>
            <a:ext cx="16250574" cy="8335552"/>
          </a:xfrm>
          <a:prstGeom prst="rect">
            <a:avLst/>
          </a:prstGeom>
        </p:spPr>
        <p:txBody>
          <a:bodyPr lIns="0" tIns="0" rIns="0" bIns="0" rtlCol="0" anchor="t">
            <a:spAutoFit/>
          </a:bodyPr>
          <a:lstStyle/>
          <a:p>
            <a:pPr>
              <a:lnSpc>
                <a:spcPts val="7999"/>
              </a:lnSpc>
            </a:pPr>
            <a:r>
              <a:rPr lang="en-US" sz="9999" dirty="0">
                <a:solidFill>
                  <a:srgbClr val="FFFFFF"/>
                </a:solidFill>
                <a:effectLst>
                  <a:outerShdw blurRad="50800" dist="38100" dir="2700000" algn="tl" rotWithShape="0">
                    <a:prstClr val="black">
                      <a:alpha val="25000"/>
                    </a:prstClr>
                  </a:outerShdw>
                </a:effectLst>
                <a:latin typeface="KG Primary Penmanship"/>
              </a:rPr>
              <a:t>The great work of our time is to help build compassionate communities that are good for people, animals, and the earth-with no one left behind. These communities are the building blocks of an Ecological Civilizations in which people live with respect and care for the community of life.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784</TotalTime>
  <Words>434</Words>
  <Application>Microsoft Office PowerPoint</Application>
  <PresentationFormat>Custom</PresentationFormat>
  <Paragraphs>20</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Feeling Passionate Bold</vt:lpstr>
      <vt:lpstr>Calibri</vt:lpstr>
      <vt:lpstr>KG Primary Penmanship Bold</vt:lpstr>
      <vt:lpstr>KG Primary Penmanship</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Process Worldview: McDaniel</dc:title>
  <cp:lastModifiedBy>Richard Livingston</cp:lastModifiedBy>
  <cp:revision>7</cp:revision>
  <dcterms:created xsi:type="dcterms:W3CDTF">2006-08-16T00:00:00Z</dcterms:created>
  <dcterms:modified xsi:type="dcterms:W3CDTF">2022-03-30T20:35:51Z</dcterms:modified>
  <dc:identifier>DAE7YMvKJ2s</dc:identifier>
</cp:coreProperties>
</file>