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Code Pro" panose="020B0604020202020204" charset="0"/>
      <p:regular r:id="rId28"/>
    </p:embeddedFont>
    <p:embeddedFont>
      <p:font typeface="League Spartan" panose="020B0604020202020204" charset="0"/>
      <p:regular r:id="rId29"/>
    </p:embeddedFont>
    <p:embeddedFont>
      <p:font typeface="Sanchez" panose="020B0604020202020204" charset="0"/>
      <p:regular r:id="rId30"/>
    </p:embeddedFont>
    <p:embeddedFont>
      <p:font typeface="Sanchez Italics"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77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92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285232" y="0"/>
            <a:ext cx="13002768"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287000"/>
          </a:xfrm>
          <a:prstGeom prst="rect">
            <a:avLst/>
          </a:prstGeom>
        </p:spPr>
      </p:pic>
      <p:sp>
        <p:nvSpPr>
          <p:cNvPr id="4" name="TextBox 4"/>
          <p:cNvSpPr txBox="1"/>
          <p:nvPr/>
        </p:nvSpPr>
        <p:spPr>
          <a:xfrm>
            <a:off x="499869" y="787479"/>
            <a:ext cx="8020077" cy="6174767"/>
          </a:xfrm>
          <a:prstGeom prst="rect">
            <a:avLst/>
          </a:prstGeom>
        </p:spPr>
        <p:txBody>
          <a:bodyPr lIns="0" tIns="0" rIns="0" bIns="0" rtlCol="0" anchor="t">
            <a:spAutoFit/>
          </a:bodyPr>
          <a:lstStyle/>
          <a:p>
            <a:pPr>
              <a:lnSpc>
                <a:spcPts val="11969"/>
              </a:lnSpc>
            </a:pPr>
            <a:r>
              <a:rPr lang="en-US" sz="10500" spc="-210" dirty="0">
                <a:solidFill>
                  <a:srgbClr val="DEC961"/>
                </a:solidFill>
                <a:latin typeface="League Spartan"/>
              </a:rPr>
              <a:t>A Process Spirituality:</a:t>
            </a:r>
          </a:p>
          <a:p>
            <a:pPr>
              <a:lnSpc>
                <a:spcPts val="11969"/>
              </a:lnSpc>
            </a:pPr>
            <a:r>
              <a:rPr lang="en-US" sz="10500" spc="-210" dirty="0">
                <a:solidFill>
                  <a:srgbClr val="CE7538"/>
                </a:solidFill>
                <a:latin typeface="League Spartan"/>
              </a:rPr>
              <a:t>Whitehead</a:t>
            </a:r>
          </a:p>
          <a:p>
            <a:pPr algn="l">
              <a:lnSpc>
                <a:spcPts val="11969"/>
              </a:lnSpc>
            </a:pPr>
            <a:r>
              <a:rPr lang="en-US" sz="10500" spc="-210" dirty="0">
                <a:solidFill>
                  <a:srgbClr val="CE7538"/>
                </a:solidFill>
                <a:latin typeface="League Spartan"/>
              </a:rPr>
              <a:t>&amp; Jung</a:t>
            </a:r>
          </a:p>
        </p:txBody>
      </p:sp>
      <p:sp>
        <p:nvSpPr>
          <p:cNvPr id="5" name="TextBox 5"/>
          <p:cNvSpPr txBox="1"/>
          <p:nvPr/>
        </p:nvSpPr>
        <p:spPr>
          <a:xfrm>
            <a:off x="499869" y="8432712"/>
            <a:ext cx="5784428" cy="555625"/>
          </a:xfrm>
          <a:prstGeom prst="rect">
            <a:avLst/>
          </a:prstGeom>
        </p:spPr>
        <p:txBody>
          <a:bodyPr lIns="0" tIns="0" rIns="0" bIns="0" rtlCol="0" anchor="t">
            <a:spAutoFit/>
          </a:bodyPr>
          <a:lstStyle/>
          <a:p>
            <a:pPr algn="l">
              <a:lnSpc>
                <a:spcPts val="4550"/>
              </a:lnSpc>
            </a:pPr>
            <a:r>
              <a:rPr lang="en-US" sz="3500" spc="175">
                <a:solidFill>
                  <a:srgbClr val="78C4E2"/>
                </a:solidFill>
                <a:latin typeface="Sanchez"/>
              </a:rPr>
              <a:t>SHERI D. KLING, PH.D.</a:t>
            </a:r>
          </a:p>
        </p:txBody>
      </p:sp>
      <p:sp>
        <p:nvSpPr>
          <p:cNvPr id="6" name="AutoShape 6"/>
          <p:cNvSpPr/>
          <p:nvPr/>
        </p:nvSpPr>
        <p:spPr>
          <a:xfrm>
            <a:off x="499869" y="7245264"/>
            <a:ext cx="6492240" cy="0"/>
          </a:xfrm>
          <a:prstGeom prst="line">
            <a:avLst/>
          </a:prstGeom>
          <a:ln w="47625" cap="flat">
            <a:solidFill>
              <a:srgbClr val="78C4E2"/>
            </a:solidFill>
            <a:prstDash val="solid"/>
            <a:headEnd type="none" w="sm" len="sm"/>
            <a:tailEnd type="none" w="sm"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829" r="20979"/>
          <a:stretch>
            <a:fillRect/>
          </a:stretch>
        </p:blipFill>
        <p:spPr>
          <a:xfrm>
            <a:off x="9144000" y="0"/>
            <a:ext cx="9144000"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637898"/>
            <a:ext cx="9075188" cy="3183500"/>
          </a:xfrm>
          <a:prstGeom prst="rect">
            <a:avLst/>
          </a:prstGeom>
        </p:spPr>
        <p:txBody>
          <a:bodyPr lIns="0" tIns="0" rIns="0" bIns="0" rtlCol="0" anchor="t">
            <a:spAutoFit/>
          </a:bodyPr>
          <a:lstStyle/>
          <a:p>
            <a:pPr algn="l">
              <a:lnSpc>
                <a:spcPts val="8074"/>
              </a:lnSpc>
            </a:pPr>
            <a:r>
              <a:rPr lang="en-US" sz="8499" spc="-169" dirty="0">
                <a:solidFill>
                  <a:srgbClr val="DEC961"/>
                </a:solidFill>
                <a:latin typeface="League Spartan"/>
              </a:rPr>
              <a:t>Resources for Wholeness: </a:t>
            </a:r>
            <a:r>
              <a:rPr lang="en-US" sz="8499" spc="-169" dirty="0">
                <a:solidFill>
                  <a:srgbClr val="CB773C"/>
                </a:solidFill>
                <a:latin typeface="League Spartan"/>
              </a:rPr>
              <a:t>Whitehead</a:t>
            </a:r>
          </a:p>
        </p:txBody>
      </p:sp>
      <p:sp>
        <p:nvSpPr>
          <p:cNvPr id="6" name="TextBox 6"/>
          <p:cNvSpPr txBox="1"/>
          <p:nvPr/>
        </p:nvSpPr>
        <p:spPr>
          <a:xfrm>
            <a:off x="499869" y="3977051"/>
            <a:ext cx="9805575" cy="5707460"/>
          </a:xfrm>
          <a:prstGeom prst="rect">
            <a:avLst/>
          </a:prstGeom>
        </p:spPr>
        <p:txBody>
          <a:bodyPr lIns="0" tIns="0" rIns="0" bIns="0" rtlCol="0" anchor="t">
            <a:spAutoFit/>
          </a:bodyPr>
          <a:lstStyle/>
          <a:p>
            <a:pPr marL="928371" lvl="1" indent="-464186">
              <a:lnSpc>
                <a:spcPts val="5590"/>
              </a:lnSpc>
              <a:buFont typeface="Arial"/>
              <a:buChar char="•"/>
            </a:pPr>
            <a:r>
              <a:rPr lang="en-US" sz="4300" spc="215" dirty="0">
                <a:solidFill>
                  <a:srgbClr val="78C4E2"/>
                </a:solidFill>
                <a:latin typeface="Sanchez" panose="020B0604020202020204" charset="0"/>
              </a:rPr>
              <a:t>Reality is dynamic and creative, made up of events or “drops of experience”</a:t>
            </a:r>
          </a:p>
          <a:p>
            <a:pPr marL="928371" lvl="1" indent="-464186">
              <a:lnSpc>
                <a:spcPts val="5590"/>
              </a:lnSpc>
              <a:buFont typeface="Arial"/>
              <a:buChar char="•"/>
            </a:pPr>
            <a:r>
              <a:rPr lang="en-US" sz="4300" spc="60" dirty="0">
                <a:solidFill>
                  <a:srgbClr val="78C4E2"/>
                </a:solidFill>
                <a:latin typeface="Sanchez" panose="020B0604020202020204" charset="0"/>
              </a:rPr>
              <a:t>All things are interrelated and interconnected</a:t>
            </a:r>
          </a:p>
          <a:p>
            <a:pPr marL="928371" lvl="1" indent="-464186" algn="l">
              <a:lnSpc>
                <a:spcPts val="5590"/>
              </a:lnSpc>
              <a:buFont typeface="Arial"/>
              <a:buChar char="•"/>
            </a:pPr>
            <a:r>
              <a:rPr lang="en-US" sz="4300" spc="60" dirty="0">
                <a:solidFill>
                  <a:srgbClr val="78C4E2"/>
                </a:solidFill>
                <a:latin typeface="Sanchez" panose="020B0604020202020204" charset="0"/>
              </a:rPr>
              <a:t>All things are subjects with an inner life and some degree of experience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0000" r="6546"/>
          <a:stretch>
            <a:fillRect/>
          </a:stretch>
        </p:blipFill>
        <p:spPr>
          <a:xfrm>
            <a:off x="5402657" y="0"/>
            <a:ext cx="12885343"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4144056"/>
            <a:ext cx="9406131" cy="5392695"/>
          </a:xfrm>
          <a:prstGeom prst="rect">
            <a:avLst/>
          </a:prstGeom>
        </p:spPr>
        <p:txBody>
          <a:bodyPr wrap="square" lIns="0" tIns="0" rIns="0" bIns="0" rtlCol="0" anchor="t">
            <a:spAutoFit/>
          </a:bodyPr>
          <a:lstStyle/>
          <a:p>
            <a:pPr marL="777245" lvl="1" indent="-388622">
              <a:lnSpc>
                <a:spcPts val="4680"/>
              </a:lnSpc>
              <a:buFont typeface="Arial"/>
              <a:buChar char="•"/>
            </a:pPr>
            <a:r>
              <a:rPr lang="en-US" sz="3600" spc="180" dirty="0">
                <a:solidFill>
                  <a:srgbClr val="78C4E2"/>
                </a:solidFill>
                <a:latin typeface="Sanchez" panose="020B0604020202020204" charset="0"/>
              </a:rPr>
              <a:t>At the beginnings of experience, every moment of becoming encounters the “Other” of the objective world of past fact and is formed by that world</a:t>
            </a:r>
          </a:p>
          <a:p>
            <a:pPr marL="777245" lvl="1" indent="-388622" algn="l">
              <a:lnSpc>
                <a:spcPts val="4680"/>
              </a:lnSpc>
              <a:buFont typeface="Arial"/>
              <a:buChar char="•"/>
            </a:pPr>
            <a:r>
              <a:rPr lang="en-US" sz="3600" spc="25" dirty="0">
                <a:solidFill>
                  <a:srgbClr val="78C4E2"/>
                </a:solidFill>
                <a:latin typeface="Sanchez" panose="020B0604020202020204" charset="0"/>
              </a:rPr>
              <a:t>All things have both mental and physical aspects that are intimately intertwined - body and mind, and body and world are unified</a:t>
            </a:r>
          </a:p>
        </p:txBody>
      </p:sp>
      <p:sp>
        <p:nvSpPr>
          <p:cNvPr id="6" name="TextBox 6"/>
          <p:cNvSpPr txBox="1"/>
          <p:nvPr/>
        </p:nvSpPr>
        <p:spPr>
          <a:xfrm>
            <a:off x="499869" y="637898"/>
            <a:ext cx="9075188" cy="3183500"/>
          </a:xfrm>
          <a:prstGeom prst="rect">
            <a:avLst/>
          </a:prstGeom>
        </p:spPr>
        <p:txBody>
          <a:bodyPr lIns="0" tIns="0" rIns="0" bIns="0" rtlCol="0" anchor="t">
            <a:spAutoFit/>
          </a:bodyPr>
          <a:lstStyle/>
          <a:p>
            <a:pPr algn="l">
              <a:lnSpc>
                <a:spcPts val="8074"/>
              </a:lnSpc>
            </a:pPr>
            <a:r>
              <a:rPr lang="en-US" sz="8499" spc="-169" dirty="0">
                <a:solidFill>
                  <a:srgbClr val="DEC961"/>
                </a:solidFill>
                <a:latin typeface="League Spartan"/>
              </a:rPr>
              <a:t>Resources for Wholeness: </a:t>
            </a:r>
            <a:r>
              <a:rPr lang="en-US" sz="8499" spc="-169" dirty="0">
                <a:solidFill>
                  <a:srgbClr val="CB773C"/>
                </a:solidFill>
                <a:latin typeface="League Spartan"/>
              </a:rPr>
              <a:t>Whitehead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9235465" y="0"/>
            <a:ext cx="9052535" cy="10205364"/>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4052616"/>
            <a:ext cx="9805575" cy="5604804"/>
          </a:xfrm>
          <a:prstGeom prst="rect">
            <a:avLst/>
          </a:prstGeom>
        </p:spPr>
        <p:txBody>
          <a:bodyPr lIns="0" tIns="0" rIns="0" bIns="0" rtlCol="0" anchor="t">
            <a:spAutoFit/>
          </a:bodyPr>
          <a:lstStyle/>
          <a:p>
            <a:pPr marL="906782" lvl="1" indent="-453391">
              <a:lnSpc>
                <a:spcPts val="5460"/>
              </a:lnSpc>
              <a:buFont typeface="Arial"/>
              <a:buChar char="•"/>
            </a:pPr>
            <a:r>
              <a:rPr lang="en-US" sz="4200" spc="210" dirty="0">
                <a:solidFill>
                  <a:srgbClr val="78C4E2"/>
                </a:solidFill>
                <a:latin typeface="Sanchez" panose="020B0604020202020204" charset="0"/>
              </a:rPr>
              <a:t>The divine is immanent in the world and offers it wholeness, order, and novelty, luring all things forward toward integration and enjoyment</a:t>
            </a:r>
          </a:p>
          <a:p>
            <a:pPr marL="906782" lvl="1" indent="-453391" algn="l">
              <a:lnSpc>
                <a:spcPts val="5460"/>
              </a:lnSpc>
              <a:buFont typeface="Arial"/>
              <a:buChar char="•"/>
            </a:pPr>
            <a:r>
              <a:rPr lang="en-US" sz="4200" spc="89" dirty="0">
                <a:solidFill>
                  <a:srgbClr val="78C4E2"/>
                </a:solidFill>
                <a:latin typeface="Sanchez" panose="020B0604020202020204" charset="0"/>
              </a:rPr>
              <a:t>Every thing has inherent value, actualizes value, and seeks its own enjoyment</a:t>
            </a:r>
          </a:p>
        </p:txBody>
      </p:sp>
      <p:sp>
        <p:nvSpPr>
          <p:cNvPr id="6" name="TextBox 6"/>
          <p:cNvSpPr txBox="1"/>
          <p:nvPr/>
        </p:nvSpPr>
        <p:spPr>
          <a:xfrm>
            <a:off x="499869" y="637898"/>
            <a:ext cx="9075188" cy="3183500"/>
          </a:xfrm>
          <a:prstGeom prst="rect">
            <a:avLst/>
          </a:prstGeom>
        </p:spPr>
        <p:txBody>
          <a:bodyPr lIns="0" tIns="0" rIns="0" bIns="0" rtlCol="0" anchor="t">
            <a:spAutoFit/>
          </a:bodyPr>
          <a:lstStyle/>
          <a:p>
            <a:pPr algn="l">
              <a:lnSpc>
                <a:spcPts val="8074"/>
              </a:lnSpc>
            </a:pPr>
            <a:r>
              <a:rPr lang="en-US" sz="8499" spc="-169" dirty="0">
                <a:solidFill>
                  <a:srgbClr val="DEC961"/>
                </a:solidFill>
                <a:latin typeface="League Spartan"/>
              </a:rPr>
              <a:t>Resources for Wholeness: </a:t>
            </a:r>
            <a:r>
              <a:rPr lang="en-US" sz="8499" spc="-169" dirty="0">
                <a:solidFill>
                  <a:srgbClr val="CB773C"/>
                </a:solidFill>
                <a:latin typeface="League Spartan"/>
              </a:rPr>
              <a:t>Whitehead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9476865" y="0"/>
            <a:ext cx="8811135"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648802"/>
            <a:ext cx="9444611" cy="2144754"/>
          </a:xfrm>
          <a:prstGeom prst="rect">
            <a:avLst/>
          </a:prstGeom>
        </p:spPr>
        <p:txBody>
          <a:bodyPr lIns="0" tIns="0" rIns="0" bIns="0" rtlCol="0" anchor="t">
            <a:spAutoFit/>
          </a:bodyPr>
          <a:lstStyle/>
          <a:p>
            <a:pPr algn="l">
              <a:lnSpc>
                <a:spcPts val="8074"/>
              </a:lnSpc>
            </a:pPr>
            <a:r>
              <a:rPr lang="en-US" sz="8499" spc="-169" dirty="0">
                <a:solidFill>
                  <a:srgbClr val="DEC961"/>
                </a:solidFill>
                <a:latin typeface="League Spartan"/>
              </a:rPr>
              <a:t>Resources for Wholeness: </a:t>
            </a:r>
            <a:r>
              <a:rPr lang="en-US" sz="8499" spc="-169" dirty="0">
                <a:solidFill>
                  <a:srgbClr val="CB773C"/>
                </a:solidFill>
                <a:latin typeface="League Spartan"/>
              </a:rPr>
              <a:t>Jung</a:t>
            </a:r>
          </a:p>
        </p:txBody>
      </p:sp>
      <p:sp>
        <p:nvSpPr>
          <p:cNvPr id="6" name="TextBox 6"/>
          <p:cNvSpPr txBox="1"/>
          <p:nvPr/>
        </p:nvSpPr>
        <p:spPr>
          <a:xfrm>
            <a:off x="499869" y="3367630"/>
            <a:ext cx="9444611" cy="6123728"/>
          </a:xfrm>
          <a:prstGeom prst="rect">
            <a:avLst/>
          </a:prstGeom>
        </p:spPr>
        <p:txBody>
          <a:bodyPr wrap="square" lIns="0" tIns="0" rIns="0" bIns="0" rtlCol="0" anchor="t">
            <a:spAutoFit/>
          </a:bodyPr>
          <a:lstStyle/>
          <a:p>
            <a:pPr marL="798834" lvl="1" indent="-399417">
              <a:lnSpc>
                <a:spcPts val="4810"/>
              </a:lnSpc>
              <a:buFont typeface="Arial"/>
              <a:buChar char="•"/>
            </a:pPr>
            <a:r>
              <a:rPr lang="en-US" sz="3700" spc="185" dirty="0">
                <a:solidFill>
                  <a:srgbClr val="78C4E2"/>
                </a:solidFill>
                <a:latin typeface="Sanchez" panose="020B0604020202020204" charset="0"/>
              </a:rPr>
              <a:t>The human psyche is dynamic and made up of ego consciousness, a personal unconscious, and a collective unconscious</a:t>
            </a:r>
          </a:p>
          <a:p>
            <a:pPr marL="798834" lvl="1" indent="-399417" algn="l">
              <a:lnSpc>
                <a:spcPts val="4810"/>
              </a:lnSpc>
              <a:buFont typeface="Arial"/>
              <a:buChar char="•"/>
            </a:pPr>
            <a:r>
              <a:rPr lang="en-US" sz="3700" spc="35" dirty="0">
                <a:solidFill>
                  <a:srgbClr val="78C4E2"/>
                </a:solidFill>
                <a:latin typeface="Sanchez" panose="020B0604020202020204" charset="0"/>
              </a:rPr>
              <a:t>Conscious and unconscious psyche are in a balancing relationship where what is unconscious for us can expand our awareness when brought to consciousness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287000"/>
          </a:xfrm>
          <a:prstGeom prst="rect">
            <a:avLst/>
          </a:prstGeom>
        </p:spPr>
      </p:pic>
      <p:pic>
        <p:nvPicPr>
          <p:cNvPr id="4" name="Picture 4"/>
          <p:cNvPicPr>
            <a:picLocks noChangeAspect="1"/>
          </p:cNvPicPr>
          <p:nvPr/>
        </p:nvPicPr>
        <p:blipFill>
          <a:blip r:embed="rId4"/>
          <a:srcRect/>
          <a:stretch>
            <a:fillRect/>
          </a:stretch>
        </p:blipFill>
        <p:spPr>
          <a:xfrm>
            <a:off x="8558607" y="448777"/>
            <a:ext cx="9729393" cy="9838223"/>
          </a:xfrm>
          <a:prstGeom prst="rect">
            <a:avLst/>
          </a:prstGeom>
        </p:spPr>
      </p:pic>
      <p:sp>
        <p:nvSpPr>
          <p:cNvPr id="5" name="TextBox 5"/>
          <p:cNvSpPr txBox="1"/>
          <p:nvPr/>
        </p:nvSpPr>
        <p:spPr>
          <a:xfrm>
            <a:off x="499869" y="3180715"/>
            <a:ext cx="9805575" cy="6077585"/>
          </a:xfrm>
          <a:prstGeom prst="rect">
            <a:avLst/>
          </a:prstGeom>
        </p:spPr>
        <p:txBody>
          <a:bodyPr lIns="0" tIns="0" rIns="0" bIns="0" rtlCol="0" anchor="t">
            <a:spAutoFit/>
          </a:bodyPr>
          <a:lstStyle/>
          <a:p>
            <a:pPr marL="798834" lvl="1" indent="-399417">
              <a:lnSpc>
                <a:spcPts val="4810"/>
              </a:lnSpc>
              <a:buFont typeface="Arial"/>
              <a:buChar char="•"/>
            </a:pPr>
            <a:r>
              <a:rPr lang="en-US" sz="3700" spc="185">
                <a:solidFill>
                  <a:srgbClr val="78C4E2"/>
                </a:solidFill>
                <a:latin typeface="Sanchez" panose="020B0604020202020204" charset="0"/>
              </a:rPr>
              <a:t>At the depths of experience, we encounter an objective “Other,” the “objective psyche” that confronts and changes us</a:t>
            </a:r>
          </a:p>
          <a:p>
            <a:pPr marL="798834" lvl="1" indent="-399417" algn="l">
              <a:lnSpc>
                <a:spcPts val="4810"/>
              </a:lnSpc>
              <a:buFont typeface="Arial"/>
              <a:buChar char="•"/>
            </a:pPr>
            <a:r>
              <a:rPr lang="en-US" sz="3700" spc="60" dirty="0">
                <a:solidFill>
                  <a:srgbClr val="78C4E2"/>
                </a:solidFill>
                <a:latin typeface="Sanchez" panose="020B0604020202020204" charset="0"/>
              </a:rPr>
              <a:t>Body and mind, soma and psyche, cannot be separated but are joined through symbol and image – psyche, body, and world are connected through meaning and patterns of value</a:t>
            </a:r>
          </a:p>
        </p:txBody>
      </p:sp>
      <p:sp>
        <p:nvSpPr>
          <p:cNvPr id="6" name="TextBox 6"/>
          <p:cNvSpPr txBox="1"/>
          <p:nvPr/>
        </p:nvSpPr>
        <p:spPr>
          <a:xfrm>
            <a:off x="499869" y="648802"/>
            <a:ext cx="9444611" cy="2144754"/>
          </a:xfrm>
          <a:prstGeom prst="rect">
            <a:avLst/>
          </a:prstGeom>
        </p:spPr>
        <p:txBody>
          <a:bodyPr lIns="0" tIns="0" rIns="0" bIns="0" rtlCol="0" anchor="t">
            <a:spAutoFit/>
          </a:bodyPr>
          <a:lstStyle/>
          <a:p>
            <a:pPr algn="l">
              <a:lnSpc>
                <a:spcPts val="8074"/>
              </a:lnSpc>
            </a:pPr>
            <a:r>
              <a:rPr lang="en-US" sz="8499" spc="-169" dirty="0">
                <a:solidFill>
                  <a:srgbClr val="DEC961"/>
                </a:solidFill>
                <a:latin typeface="League Spartan"/>
              </a:rPr>
              <a:t>Resources for Wholeness: </a:t>
            </a:r>
            <a:r>
              <a:rPr lang="en-US" sz="8499" spc="-169" dirty="0">
                <a:solidFill>
                  <a:srgbClr val="CB773C"/>
                </a:solidFill>
                <a:latin typeface="League Spartan"/>
              </a:rPr>
              <a:t>Jung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0000" r="10000"/>
          <a:stretch>
            <a:fillRect/>
          </a:stretch>
        </p:blipFill>
        <p:spPr>
          <a:xfrm>
            <a:off x="7744680" y="0"/>
            <a:ext cx="12422038"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3018380"/>
            <a:ext cx="9805575" cy="6310125"/>
          </a:xfrm>
          <a:prstGeom prst="rect">
            <a:avLst/>
          </a:prstGeom>
        </p:spPr>
        <p:txBody>
          <a:bodyPr lIns="0" tIns="0" rIns="0" bIns="0" rtlCol="0" anchor="t">
            <a:spAutoFit/>
          </a:bodyPr>
          <a:lstStyle/>
          <a:p>
            <a:pPr marL="906782" lvl="1" indent="-453391">
              <a:lnSpc>
                <a:spcPts val="5460"/>
              </a:lnSpc>
              <a:buFont typeface="Arial"/>
              <a:buChar char="•"/>
            </a:pPr>
            <a:r>
              <a:rPr lang="en-US" sz="4200" spc="210" dirty="0">
                <a:solidFill>
                  <a:srgbClr val="78C4E2"/>
                </a:solidFill>
                <a:latin typeface="Sanchez" panose="020B0604020202020204" charset="0"/>
              </a:rPr>
              <a:t>The sacred is present and active in the human psyche as the archetypal Self, the God-image in the psyche that facilitates individuation and wholeness</a:t>
            </a:r>
          </a:p>
          <a:p>
            <a:pPr marL="906782" lvl="1" indent="-453391" algn="l">
              <a:lnSpc>
                <a:spcPts val="5460"/>
              </a:lnSpc>
              <a:buFont typeface="Arial"/>
              <a:buChar char="•"/>
            </a:pPr>
            <a:r>
              <a:rPr lang="en-US" sz="4200" spc="84" dirty="0">
                <a:solidFill>
                  <a:srgbClr val="78C4E2"/>
                </a:solidFill>
                <a:latin typeface="Sanchez" panose="020B0604020202020204" charset="0"/>
              </a:rPr>
              <a:t>The purpose of individuation is to actualize value and “one’s own being” in the world</a:t>
            </a:r>
          </a:p>
        </p:txBody>
      </p:sp>
      <p:sp>
        <p:nvSpPr>
          <p:cNvPr id="6" name="TextBox 6"/>
          <p:cNvSpPr txBox="1"/>
          <p:nvPr/>
        </p:nvSpPr>
        <p:spPr>
          <a:xfrm>
            <a:off x="499869" y="648802"/>
            <a:ext cx="9444611" cy="2144754"/>
          </a:xfrm>
          <a:prstGeom prst="rect">
            <a:avLst/>
          </a:prstGeom>
        </p:spPr>
        <p:txBody>
          <a:bodyPr lIns="0" tIns="0" rIns="0" bIns="0" rtlCol="0" anchor="t">
            <a:spAutoFit/>
          </a:bodyPr>
          <a:lstStyle/>
          <a:p>
            <a:pPr algn="l">
              <a:lnSpc>
                <a:spcPts val="8074"/>
              </a:lnSpc>
            </a:pPr>
            <a:r>
              <a:rPr lang="en-US" sz="8499" spc="-169" dirty="0">
                <a:solidFill>
                  <a:srgbClr val="DEC961"/>
                </a:solidFill>
                <a:latin typeface="League Spartan"/>
              </a:rPr>
              <a:t>Resources for Wholeness: </a:t>
            </a:r>
            <a:r>
              <a:rPr lang="en-US" sz="8499" spc="-169" dirty="0">
                <a:solidFill>
                  <a:srgbClr val="CB773C"/>
                </a:solidFill>
                <a:latin typeface="League Spartan"/>
              </a:rPr>
              <a:t>Jung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0000" r="10000"/>
          <a:stretch>
            <a:fillRect/>
          </a:stretch>
        </p:blipFill>
        <p:spPr>
          <a:xfrm>
            <a:off x="7331835" y="0"/>
            <a:ext cx="14630400"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648802"/>
            <a:ext cx="9075188" cy="2108199"/>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Wholeness and Flourishing</a:t>
            </a:r>
          </a:p>
        </p:txBody>
      </p:sp>
      <p:sp>
        <p:nvSpPr>
          <p:cNvPr id="6" name="TextBox 6"/>
          <p:cNvSpPr txBox="1"/>
          <p:nvPr/>
        </p:nvSpPr>
        <p:spPr>
          <a:xfrm>
            <a:off x="499869" y="3009900"/>
            <a:ext cx="9805575" cy="6456960"/>
          </a:xfrm>
          <a:prstGeom prst="rect">
            <a:avLst/>
          </a:prstGeom>
        </p:spPr>
        <p:txBody>
          <a:bodyPr lIns="0" tIns="0" rIns="0" bIns="0" rtlCol="0" anchor="t">
            <a:spAutoFit/>
          </a:bodyPr>
          <a:lstStyle/>
          <a:p>
            <a:pPr>
              <a:lnSpc>
                <a:spcPts val="4550"/>
              </a:lnSpc>
            </a:pPr>
            <a:r>
              <a:rPr lang="en-US" sz="3500" spc="175" dirty="0">
                <a:solidFill>
                  <a:srgbClr val="CE7538"/>
                </a:solidFill>
                <a:latin typeface="Sanchez" panose="020B0604020202020204" charset="0"/>
              </a:rPr>
              <a:t>By drawing from Whitehead and Jung, we might say that when we align with the sacred flow of life, we may:</a:t>
            </a:r>
          </a:p>
          <a:p>
            <a:pPr>
              <a:lnSpc>
                <a:spcPts val="4550"/>
              </a:lnSpc>
            </a:pPr>
            <a:endParaRPr lang="en-US" sz="3500" spc="175" dirty="0">
              <a:solidFill>
                <a:srgbClr val="CE7538"/>
              </a:solidFill>
              <a:latin typeface="Sanchez" panose="020B0604020202020204" charset="0"/>
            </a:endParaRPr>
          </a:p>
          <a:p>
            <a:pPr marL="755655" lvl="1" indent="-377828">
              <a:lnSpc>
                <a:spcPts val="4550"/>
              </a:lnSpc>
              <a:buFont typeface="Arial"/>
              <a:buChar char="•"/>
            </a:pPr>
            <a:r>
              <a:rPr lang="en-US" sz="3500" spc="25" dirty="0">
                <a:solidFill>
                  <a:srgbClr val="78C4E2"/>
                </a:solidFill>
                <a:latin typeface="Sanchez" panose="020B0604020202020204" charset="0"/>
              </a:rPr>
              <a:t>Discern the highest possibilities that we might actualize in every moment</a:t>
            </a:r>
          </a:p>
          <a:p>
            <a:pPr marL="755655" lvl="1" indent="-377828" algn="l">
              <a:lnSpc>
                <a:spcPts val="4550"/>
              </a:lnSpc>
              <a:buFont typeface="Arial"/>
              <a:buChar char="•"/>
            </a:pPr>
            <a:r>
              <a:rPr lang="en-US" sz="3500" spc="25" dirty="0">
                <a:solidFill>
                  <a:srgbClr val="78C4E2"/>
                </a:solidFill>
                <a:latin typeface="Sanchez" panose="020B0604020202020204" charset="0"/>
              </a:rPr>
              <a:t>Heal the wounds and unconscious aspects of our psyche that keep us stuck in the past and in reactive mode, becoming more capable of engaging the world as it is in the present moment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t="4004" b="8985"/>
          <a:stretch>
            <a:fillRect/>
          </a:stretch>
        </p:blipFill>
        <p:spPr>
          <a:xfrm>
            <a:off x="9780029" y="0"/>
            <a:ext cx="8507971" cy="11111081"/>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3314700"/>
            <a:ext cx="9558531" cy="5867055"/>
          </a:xfrm>
          <a:prstGeom prst="rect">
            <a:avLst/>
          </a:prstGeom>
        </p:spPr>
        <p:txBody>
          <a:bodyPr wrap="square" lIns="0" tIns="0" rIns="0" bIns="0" rtlCol="0" anchor="t">
            <a:spAutoFit/>
          </a:bodyPr>
          <a:lstStyle/>
          <a:p>
            <a:pPr marL="755655" lvl="1" indent="-377828">
              <a:lnSpc>
                <a:spcPts val="4550"/>
              </a:lnSpc>
              <a:buFont typeface="Arial"/>
              <a:buChar char="•"/>
            </a:pPr>
            <a:r>
              <a:rPr lang="en-US" sz="3500" spc="175" dirty="0">
                <a:solidFill>
                  <a:srgbClr val="78C4E2"/>
                </a:solidFill>
                <a:latin typeface="Sanchez" panose="020B0604020202020204" charset="0"/>
              </a:rPr>
              <a:t>Integrate the polarizing forces at work in our psyche – the ways we are divided against ourselves – by be</a:t>
            </a:r>
            <a:r>
              <a:rPr lang="en-US" sz="3500" spc="25" dirty="0">
                <a:solidFill>
                  <a:srgbClr val="78C4E2"/>
                </a:solidFill>
                <a:latin typeface="Sanchez" panose="020B0604020202020204" charset="0"/>
              </a:rPr>
              <a:t>ing open to novel and expanded perspectives that transcend but include those opposing energies</a:t>
            </a:r>
          </a:p>
          <a:p>
            <a:pPr marL="755655" lvl="1" indent="-377828" algn="l">
              <a:lnSpc>
                <a:spcPts val="4550"/>
              </a:lnSpc>
              <a:buFont typeface="Arial"/>
              <a:buChar char="•"/>
            </a:pPr>
            <a:r>
              <a:rPr lang="en-US" sz="3500" spc="175" dirty="0">
                <a:solidFill>
                  <a:srgbClr val="78C4E2"/>
                </a:solidFill>
                <a:latin typeface="Sanchez" panose="020B0604020202020204" charset="0"/>
              </a:rPr>
              <a:t>A</a:t>
            </a:r>
            <a:r>
              <a:rPr lang="en-US" sz="3500" spc="25" dirty="0">
                <a:solidFill>
                  <a:srgbClr val="78C4E2"/>
                </a:solidFill>
                <a:latin typeface="Sanchez" panose="020B0604020202020204" charset="0"/>
              </a:rPr>
              <a:t>llow these expanded perspectives to bring us to new ways of living that are more compassionate, more loving, more beautiful, and more harmonious</a:t>
            </a:r>
          </a:p>
        </p:txBody>
      </p:sp>
      <p:sp>
        <p:nvSpPr>
          <p:cNvPr id="6" name="TextBox 6"/>
          <p:cNvSpPr txBox="1"/>
          <p:nvPr/>
        </p:nvSpPr>
        <p:spPr>
          <a:xfrm>
            <a:off x="499869" y="648802"/>
            <a:ext cx="9075188" cy="2108199"/>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Wholeness and Flourishing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575750" y="0"/>
            <a:ext cx="9712250" cy="10238374"/>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498709"/>
            <a:ext cx="9075188" cy="3127374"/>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A Spiritual Practice of Dream Work</a:t>
            </a:r>
          </a:p>
        </p:txBody>
      </p:sp>
      <p:sp>
        <p:nvSpPr>
          <p:cNvPr id="6" name="TextBox 6"/>
          <p:cNvSpPr txBox="1"/>
          <p:nvPr/>
        </p:nvSpPr>
        <p:spPr>
          <a:xfrm>
            <a:off x="564385" y="3467100"/>
            <a:ext cx="9722615" cy="6270625"/>
          </a:xfrm>
          <a:prstGeom prst="rect">
            <a:avLst/>
          </a:prstGeom>
        </p:spPr>
        <p:txBody>
          <a:bodyPr lIns="0" tIns="0" rIns="0" bIns="0" rtlCol="0" anchor="t">
            <a:spAutoFit/>
          </a:bodyPr>
          <a:lstStyle/>
          <a:p>
            <a:pPr>
              <a:lnSpc>
                <a:spcPts val="4550"/>
              </a:lnSpc>
            </a:pPr>
            <a:r>
              <a:rPr lang="en-US" sz="3500" spc="175" dirty="0">
                <a:solidFill>
                  <a:srgbClr val="CE7538"/>
                </a:solidFill>
                <a:latin typeface="Sanchez"/>
              </a:rPr>
              <a:t>While there are many kinds of spiritual practices, a Jungian-style practice of working with our dreams in a spiritual way helps us to:</a:t>
            </a:r>
          </a:p>
          <a:p>
            <a:pPr>
              <a:lnSpc>
                <a:spcPts val="4550"/>
              </a:lnSpc>
            </a:pPr>
            <a:endParaRPr lang="en-US" sz="3500" spc="175" dirty="0">
              <a:solidFill>
                <a:srgbClr val="CE7538"/>
              </a:solidFill>
              <a:latin typeface="Sanchez"/>
            </a:endParaRPr>
          </a:p>
          <a:p>
            <a:pPr marL="755655" lvl="1" indent="-377828">
              <a:lnSpc>
                <a:spcPts val="4550"/>
              </a:lnSpc>
              <a:buFont typeface="Arial"/>
              <a:buChar char="•"/>
            </a:pPr>
            <a:r>
              <a:rPr lang="en-US" sz="3500" spc="175" dirty="0">
                <a:solidFill>
                  <a:srgbClr val="78C4E2"/>
                </a:solidFill>
                <a:latin typeface="Sanchez"/>
              </a:rPr>
              <a:t>Discern our deeper callings and soul stirrings</a:t>
            </a:r>
          </a:p>
          <a:p>
            <a:pPr marL="755655" lvl="1" indent="-377828" algn="l">
              <a:lnSpc>
                <a:spcPts val="4550"/>
              </a:lnSpc>
              <a:buFont typeface="Arial"/>
              <a:buChar char="•"/>
            </a:pPr>
            <a:r>
              <a:rPr lang="en-US" sz="3500" spc="175" dirty="0">
                <a:solidFill>
                  <a:srgbClr val="78C4E2"/>
                </a:solidFill>
                <a:latin typeface="Sanchez"/>
              </a:rPr>
              <a:t>Bring unconscious material to consciousness which allows us to heal our wounds and move toward greater wholeness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9999" r="9999"/>
          <a:stretch>
            <a:fillRect/>
          </a:stretch>
        </p:blipFill>
        <p:spPr>
          <a:xfrm>
            <a:off x="3657600" y="0"/>
            <a:ext cx="14630400"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3892638"/>
            <a:ext cx="9722615" cy="5895653"/>
          </a:xfrm>
          <a:prstGeom prst="rect">
            <a:avLst/>
          </a:prstGeom>
        </p:spPr>
        <p:txBody>
          <a:bodyPr lIns="0" tIns="0" rIns="0" bIns="0" rtlCol="0" anchor="t">
            <a:spAutoFit/>
          </a:bodyPr>
          <a:lstStyle/>
          <a:p>
            <a:pPr marL="690887" lvl="1" indent="-345444">
              <a:lnSpc>
                <a:spcPts val="4160"/>
              </a:lnSpc>
              <a:buFont typeface="Arial"/>
              <a:buChar char="•"/>
            </a:pPr>
            <a:r>
              <a:rPr lang="en-US" sz="3200" spc="160" dirty="0">
                <a:solidFill>
                  <a:srgbClr val="78C4E2"/>
                </a:solidFill>
                <a:latin typeface="Sanchez" panose="020B0604020202020204" charset="0"/>
              </a:rPr>
              <a:t>Improve our relationships with others because when we become conscious of our complexes and projections onto others, we can withdraw those projections and experience less emotional reactivity. </a:t>
            </a:r>
          </a:p>
          <a:p>
            <a:pPr marL="690887" lvl="1" indent="-345444">
              <a:lnSpc>
                <a:spcPts val="4160"/>
              </a:lnSpc>
              <a:buFont typeface="Arial"/>
              <a:buChar char="•"/>
            </a:pPr>
            <a:r>
              <a:rPr lang="en-US" sz="3200" spc="45" dirty="0">
                <a:solidFill>
                  <a:srgbClr val="78C4E2"/>
                </a:solidFill>
                <a:latin typeface="Sanchez" panose="020B0604020202020204" charset="0"/>
              </a:rPr>
              <a:t>Respond to the dynamic flow of life by engaging it as it is in the present moment.</a:t>
            </a:r>
          </a:p>
          <a:p>
            <a:pPr marL="690887" lvl="1" indent="-345444" algn="l">
              <a:lnSpc>
                <a:spcPts val="4160"/>
              </a:lnSpc>
              <a:buFont typeface="Arial"/>
              <a:buChar char="•"/>
            </a:pPr>
            <a:r>
              <a:rPr lang="en-US" sz="3200" spc="45" dirty="0">
                <a:solidFill>
                  <a:srgbClr val="78C4E2"/>
                </a:solidFill>
                <a:latin typeface="Sanchez" panose="020B0604020202020204" charset="0"/>
              </a:rPr>
              <a:t>Feel ourselves to be connected to all of life because we are having sacred encounters within our embodied lives</a:t>
            </a:r>
          </a:p>
        </p:txBody>
      </p:sp>
      <p:sp>
        <p:nvSpPr>
          <p:cNvPr id="6" name="TextBox 6"/>
          <p:cNvSpPr txBox="1"/>
          <p:nvPr/>
        </p:nvSpPr>
        <p:spPr>
          <a:xfrm>
            <a:off x="499869" y="498709"/>
            <a:ext cx="9075188" cy="3127374"/>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A Spiritual Practice of Dream Work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9999" r="8567"/>
          <a:stretch>
            <a:fillRect/>
          </a:stretch>
        </p:blipFill>
        <p:spPr>
          <a:xfrm>
            <a:off x="5714652" y="0"/>
            <a:ext cx="12573348"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760337"/>
            <a:ext cx="8217932" cy="2108199"/>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What is Spirituality?</a:t>
            </a:r>
          </a:p>
        </p:txBody>
      </p:sp>
      <p:sp>
        <p:nvSpPr>
          <p:cNvPr id="6" name="TextBox 6"/>
          <p:cNvSpPr txBox="1"/>
          <p:nvPr/>
        </p:nvSpPr>
        <p:spPr>
          <a:xfrm>
            <a:off x="499869" y="3463188"/>
            <a:ext cx="9805575" cy="5967730"/>
          </a:xfrm>
          <a:prstGeom prst="rect">
            <a:avLst/>
          </a:prstGeom>
        </p:spPr>
        <p:txBody>
          <a:bodyPr lIns="0" tIns="0" rIns="0" bIns="0" rtlCol="0" anchor="t">
            <a:spAutoFit/>
          </a:bodyPr>
          <a:lstStyle/>
          <a:p>
            <a:pPr algn="l">
              <a:lnSpc>
                <a:spcPts val="6109"/>
              </a:lnSpc>
            </a:pPr>
            <a:r>
              <a:rPr lang="en-US" sz="4699" spc="234">
                <a:solidFill>
                  <a:srgbClr val="78C4E2"/>
                </a:solidFill>
                <a:latin typeface="Sanchez"/>
              </a:rPr>
              <a:t>According to David B. Perrin, spirituality integrates all aspects of life into a unified whole, allowing life to be marked by the “overall spirit of goodwill” inherent in authentic living.</a:t>
            </a:r>
          </a:p>
          <a:p>
            <a:pPr algn="l">
              <a:lnSpc>
                <a:spcPts val="4550"/>
              </a:lnSpc>
            </a:pPr>
            <a:endParaRPr lang="en-US" sz="4699" spc="234">
              <a:solidFill>
                <a:srgbClr val="78C4E2"/>
              </a:solidFill>
              <a:latin typeface="Sanchez"/>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4563" r="14563"/>
          <a:stretch>
            <a:fillRect/>
          </a:stretch>
        </p:blipFill>
        <p:spPr>
          <a:xfrm rot="5400000">
            <a:off x="8130311" y="129311"/>
            <a:ext cx="11602435" cy="8712942"/>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538188"/>
            <a:ext cx="9075188" cy="2108199"/>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What Does this Mean?</a:t>
            </a:r>
          </a:p>
        </p:txBody>
      </p:sp>
      <p:sp>
        <p:nvSpPr>
          <p:cNvPr id="6" name="TextBox 6"/>
          <p:cNvSpPr txBox="1"/>
          <p:nvPr/>
        </p:nvSpPr>
        <p:spPr>
          <a:xfrm>
            <a:off x="499869" y="2886894"/>
            <a:ext cx="9722615" cy="6687185"/>
          </a:xfrm>
          <a:prstGeom prst="rect">
            <a:avLst/>
          </a:prstGeom>
        </p:spPr>
        <p:txBody>
          <a:bodyPr lIns="0" tIns="0" rIns="0" bIns="0" rtlCol="0" anchor="t">
            <a:spAutoFit/>
          </a:bodyPr>
          <a:lstStyle/>
          <a:p>
            <a:pPr>
              <a:lnSpc>
                <a:spcPts val="4810"/>
              </a:lnSpc>
            </a:pPr>
            <a:r>
              <a:rPr lang="en-US" sz="3700" spc="185" dirty="0">
                <a:solidFill>
                  <a:srgbClr val="CE7538"/>
                </a:solidFill>
                <a:latin typeface="Sanchez"/>
              </a:rPr>
              <a:t>Thinking with Whitehead and Jung, we might say that Reality at both the level of the cosmos and of the psyche is marked by:</a:t>
            </a:r>
          </a:p>
          <a:p>
            <a:pPr>
              <a:lnSpc>
                <a:spcPts val="4810"/>
              </a:lnSpc>
            </a:pPr>
            <a:endParaRPr lang="en-US" sz="3700" spc="185" dirty="0">
              <a:solidFill>
                <a:srgbClr val="CE7538"/>
              </a:solidFill>
              <a:latin typeface="Sanchez"/>
            </a:endParaRPr>
          </a:p>
          <a:p>
            <a:pPr marL="798834" lvl="1" indent="-399417">
              <a:lnSpc>
                <a:spcPts val="4810"/>
              </a:lnSpc>
              <a:buFont typeface="Arial"/>
              <a:buChar char="•"/>
            </a:pPr>
            <a:r>
              <a:rPr lang="en-US" sz="3700" spc="185" dirty="0">
                <a:solidFill>
                  <a:srgbClr val="78C4E2"/>
                </a:solidFill>
                <a:latin typeface="Sanchez"/>
              </a:rPr>
              <a:t>Value</a:t>
            </a:r>
          </a:p>
          <a:p>
            <a:pPr marL="798834" lvl="1" indent="-399417">
              <a:lnSpc>
                <a:spcPts val="4810"/>
              </a:lnSpc>
              <a:buFont typeface="Arial"/>
              <a:buChar char="•"/>
            </a:pPr>
            <a:r>
              <a:rPr lang="en-US" sz="3700" spc="185" dirty="0">
                <a:solidFill>
                  <a:srgbClr val="78C4E2"/>
                </a:solidFill>
                <a:latin typeface="Sanchez"/>
              </a:rPr>
              <a:t>Relationality</a:t>
            </a:r>
          </a:p>
          <a:p>
            <a:pPr marL="798834" lvl="1" indent="-399417">
              <a:lnSpc>
                <a:spcPts val="4810"/>
              </a:lnSpc>
              <a:buFont typeface="Arial"/>
              <a:buChar char="•"/>
            </a:pPr>
            <a:r>
              <a:rPr lang="en-US" sz="3700" spc="185" dirty="0">
                <a:solidFill>
                  <a:srgbClr val="78C4E2"/>
                </a:solidFill>
                <a:latin typeface="Sanchez"/>
              </a:rPr>
              <a:t>Transformation</a:t>
            </a:r>
          </a:p>
          <a:p>
            <a:pPr marL="798834" lvl="1" indent="-399417" algn="l">
              <a:lnSpc>
                <a:spcPts val="4810"/>
              </a:lnSpc>
              <a:buFont typeface="Arial"/>
              <a:buChar char="•"/>
            </a:pPr>
            <a:r>
              <a:rPr lang="en-US" sz="3700" spc="185" dirty="0">
                <a:solidFill>
                  <a:srgbClr val="78C4E2"/>
                </a:solidFill>
                <a:latin typeface="Sanchez"/>
              </a:rPr>
              <a:t>The immanent presence of the sacred or divine within the human and the whole world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9999" r="9999"/>
          <a:stretch>
            <a:fillRect/>
          </a:stretch>
        </p:blipFill>
        <p:spPr>
          <a:xfrm>
            <a:off x="7459363" y="0"/>
            <a:ext cx="12328989"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2936424"/>
            <a:ext cx="9722615" cy="6633739"/>
          </a:xfrm>
          <a:prstGeom prst="rect">
            <a:avLst/>
          </a:prstGeom>
        </p:spPr>
        <p:txBody>
          <a:bodyPr lIns="0" tIns="0" rIns="0" bIns="0" rtlCol="0" anchor="t">
            <a:spAutoFit/>
          </a:bodyPr>
          <a:lstStyle/>
          <a:p>
            <a:pPr>
              <a:lnSpc>
                <a:spcPts val="5200"/>
              </a:lnSpc>
            </a:pPr>
            <a:r>
              <a:rPr lang="en-US" sz="4000" spc="200" dirty="0">
                <a:solidFill>
                  <a:srgbClr val="CE7538"/>
                </a:solidFill>
                <a:latin typeface="Sanchez" panose="020B0604020202020204" charset="0"/>
              </a:rPr>
              <a:t>When we experience that Reality for ourselves through spiritual practices that foster embodied experiences of wholeness, we learn:</a:t>
            </a:r>
          </a:p>
          <a:p>
            <a:pPr>
              <a:lnSpc>
                <a:spcPts val="5200"/>
              </a:lnSpc>
            </a:pPr>
            <a:endParaRPr lang="en-US" sz="4000" spc="200" dirty="0">
              <a:solidFill>
                <a:srgbClr val="CE7538"/>
              </a:solidFill>
              <a:latin typeface="Sanchez" panose="020B0604020202020204" charset="0"/>
            </a:endParaRPr>
          </a:p>
          <a:p>
            <a:pPr marL="863603" lvl="1" indent="-431801">
              <a:lnSpc>
                <a:spcPts val="5200"/>
              </a:lnSpc>
              <a:buFont typeface="Arial"/>
              <a:buChar char="•"/>
            </a:pPr>
            <a:r>
              <a:rPr lang="en-US" sz="4000" spc="200" dirty="0">
                <a:solidFill>
                  <a:srgbClr val="78C4E2"/>
                </a:solidFill>
                <a:latin typeface="Sanchez" panose="020B0604020202020204" charset="0"/>
              </a:rPr>
              <a:t>We matter</a:t>
            </a:r>
          </a:p>
          <a:p>
            <a:pPr marL="863603" lvl="1" indent="-431801">
              <a:lnSpc>
                <a:spcPts val="5200"/>
              </a:lnSpc>
              <a:buFont typeface="Arial"/>
              <a:buChar char="•"/>
            </a:pPr>
            <a:r>
              <a:rPr lang="en-US" sz="4000" spc="200" dirty="0">
                <a:solidFill>
                  <a:srgbClr val="78C4E2"/>
                </a:solidFill>
                <a:latin typeface="Sanchez" panose="020B0604020202020204" charset="0"/>
              </a:rPr>
              <a:t>We belong</a:t>
            </a:r>
          </a:p>
          <a:p>
            <a:pPr marL="863603" lvl="1" indent="-431801">
              <a:lnSpc>
                <a:spcPts val="5200"/>
              </a:lnSpc>
              <a:buFont typeface="Arial"/>
              <a:buChar char="•"/>
            </a:pPr>
            <a:r>
              <a:rPr lang="en-US" sz="4000" spc="200" dirty="0">
                <a:solidFill>
                  <a:srgbClr val="78C4E2"/>
                </a:solidFill>
                <a:latin typeface="Sanchez" panose="020B0604020202020204" charset="0"/>
              </a:rPr>
              <a:t>We can experience </a:t>
            </a:r>
            <a:r>
              <a:rPr lang="en-US" sz="4000" i="1" spc="200" dirty="0">
                <a:solidFill>
                  <a:srgbClr val="78C4E2"/>
                </a:solidFill>
                <a:latin typeface="Sanchez" panose="020B0604020202020204" charset="0"/>
              </a:rPr>
              <a:t>positive change</a:t>
            </a:r>
          </a:p>
          <a:p>
            <a:pPr marL="863603" lvl="1" indent="-431801" algn="l">
              <a:lnSpc>
                <a:spcPts val="5200"/>
              </a:lnSpc>
              <a:buFont typeface="Arial"/>
              <a:buChar char="•"/>
            </a:pPr>
            <a:r>
              <a:rPr lang="en-US" sz="4000" spc="200" dirty="0">
                <a:solidFill>
                  <a:srgbClr val="78C4E2"/>
                </a:solidFill>
                <a:latin typeface="Sanchez" panose="020B0604020202020204" charset="0"/>
              </a:rPr>
              <a:t>And this is true </a:t>
            </a:r>
            <a:r>
              <a:rPr lang="en-US" sz="4000" i="1" spc="200" dirty="0">
                <a:solidFill>
                  <a:srgbClr val="78C4E2"/>
                </a:solidFill>
                <a:latin typeface="Sanchez" panose="020B0604020202020204" charset="0"/>
              </a:rPr>
              <a:t>universally</a:t>
            </a:r>
          </a:p>
        </p:txBody>
      </p:sp>
      <p:sp>
        <p:nvSpPr>
          <p:cNvPr id="6" name="TextBox 6"/>
          <p:cNvSpPr txBox="1"/>
          <p:nvPr/>
        </p:nvSpPr>
        <p:spPr>
          <a:xfrm>
            <a:off x="499869" y="538188"/>
            <a:ext cx="9075188" cy="2108199"/>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What Does this Mean?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1028700"/>
            <a:ext cx="7378112" cy="626524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21617" y="8117861"/>
            <a:ext cx="684768" cy="684768"/>
          </a:xfrm>
          <a:prstGeom prst="rect">
            <a:avLst/>
          </a:prstGeom>
        </p:spPr>
      </p:pic>
      <p:sp>
        <p:nvSpPr>
          <p:cNvPr id="4" name="TextBox 4"/>
          <p:cNvSpPr txBox="1"/>
          <p:nvPr/>
        </p:nvSpPr>
        <p:spPr>
          <a:xfrm>
            <a:off x="2247923" y="7874140"/>
            <a:ext cx="5430789" cy="962660"/>
          </a:xfrm>
          <a:prstGeom prst="rect">
            <a:avLst/>
          </a:prstGeom>
        </p:spPr>
        <p:txBody>
          <a:bodyPr lIns="0" tIns="0" rIns="0" bIns="0" rtlCol="0" anchor="t">
            <a:spAutoFit/>
          </a:bodyPr>
          <a:lstStyle/>
          <a:p>
            <a:pPr algn="ctr">
              <a:lnSpc>
                <a:spcPts val="7840"/>
              </a:lnSpc>
            </a:pPr>
            <a:r>
              <a:rPr lang="en-US" sz="5600">
                <a:solidFill>
                  <a:srgbClr val="FFFFFF"/>
                </a:solidFill>
                <a:latin typeface="Code Pro"/>
              </a:rPr>
              <a:t>cobb.institute</a:t>
            </a:r>
          </a:p>
        </p:txBody>
      </p:sp>
      <p:pic>
        <p:nvPicPr>
          <p:cNvPr id="5" name="Picture 5"/>
          <p:cNvPicPr>
            <a:picLocks noChangeAspect="1"/>
          </p:cNvPicPr>
          <p:nvPr/>
        </p:nvPicPr>
        <p:blipFill>
          <a:blip r:embed="rId5"/>
          <a:srcRect/>
          <a:stretch>
            <a:fillRect/>
          </a:stretch>
        </p:blipFill>
        <p:spPr>
          <a:xfrm>
            <a:off x="10804030" y="1028700"/>
            <a:ext cx="5067013" cy="8140148"/>
          </a:xfrm>
          <a:prstGeom prst="rect">
            <a:avLst/>
          </a:prstGeom>
        </p:spPr>
      </p:pic>
      <p:sp>
        <p:nvSpPr>
          <p:cNvPr id="6" name="AutoShape 6"/>
          <p:cNvSpPr/>
          <p:nvPr/>
        </p:nvSpPr>
        <p:spPr>
          <a:xfrm>
            <a:off x="2549366" y="8764529"/>
            <a:ext cx="4849129"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114794" y="0"/>
            <a:ext cx="10173206"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3299646"/>
            <a:ext cx="9805575" cy="6252033"/>
          </a:xfrm>
          <a:prstGeom prst="rect">
            <a:avLst/>
          </a:prstGeom>
        </p:spPr>
        <p:txBody>
          <a:bodyPr lIns="0" tIns="0" rIns="0" bIns="0" rtlCol="0" anchor="t">
            <a:spAutoFit/>
          </a:bodyPr>
          <a:lstStyle/>
          <a:p>
            <a:pPr marL="820419" lvl="1" indent="-410209">
              <a:lnSpc>
                <a:spcPts val="4939"/>
              </a:lnSpc>
              <a:buFont typeface="Arial"/>
              <a:buChar char="•"/>
            </a:pPr>
            <a:r>
              <a:rPr lang="en-US" sz="3799" spc="189" dirty="0">
                <a:solidFill>
                  <a:srgbClr val="78C4E2"/>
                </a:solidFill>
                <a:latin typeface="Sanchez" panose="020B0604020202020204" charset="0"/>
              </a:rPr>
              <a:t>Such authentic spirituality opens us to healthy self-critique, self-knowledge, and self-giving.</a:t>
            </a:r>
          </a:p>
          <a:p>
            <a:pPr marL="820419" lvl="1" indent="-410209">
              <a:lnSpc>
                <a:spcPts val="4939"/>
              </a:lnSpc>
              <a:buFont typeface="Arial"/>
              <a:buChar char="•"/>
            </a:pPr>
            <a:r>
              <a:rPr lang="en-US" sz="3799" spc="84" dirty="0">
                <a:solidFill>
                  <a:srgbClr val="78C4E2"/>
                </a:solidFill>
                <a:latin typeface="Sanchez" panose="020B0604020202020204" charset="0"/>
              </a:rPr>
              <a:t>It can be understood as something intrinsic to human nature.</a:t>
            </a:r>
          </a:p>
          <a:p>
            <a:pPr marL="820419" lvl="1" indent="-410209">
              <a:lnSpc>
                <a:spcPts val="4939"/>
              </a:lnSpc>
              <a:buFont typeface="Arial"/>
              <a:buChar char="•"/>
            </a:pPr>
            <a:r>
              <a:rPr lang="en-US" sz="3799" spc="84" dirty="0">
                <a:solidFill>
                  <a:srgbClr val="78C4E2"/>
                </a:solidFill>
                <a:latin typeface="Sanchez" panose="020B0604020202020204" charset="0"/>
              </a:rPr>
              <a:t>It includes a capacity for both transcendence and self-transcendence.</a:t>
            </a:r>
          </a:p>
          <a:p>
            <a:pPr marL="820419" lvl="1" indent="-410209" algn="l">
              <a:lnSpc>
                <a:spcPts val="4939"/>
              </a:lnSpc>
              <a:buFont typeface="Arial"/>
              <a:buChar char="•"/>
            </a:pPr>
            <a:r>
              <a:rPr lang="en-US" sz="3799" spc="84" dirty="0">
                <a:solidFill>
                  <a:srgbClr val="78C4E2"/>
                </a:solidFill>
                <a:latin typeface="Sanchez" panose="020B0604020202020204" charset="0"/>
              </a:rPr>
              <a:t>It is a “lived reality that is shaped into a way of life.”</a:t>
            </a:r>
          </a:p>
        </p:txBody>
      </p:sp>
      <p:sp>
        <p:nvSpPr>
          <p:cNvPr id="6" name="TextBox 6"/>
          <p:cNvSpPr txBox="1"/>
          <p:nvPr/>
        </p:nvSpPr>
        <p:spPr>
          <a:xfrm>
            <a:off x="499869" y="760337"/>
            <a:ext cx="8217932" cy="2108199"/>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What is Spirituality?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0000" r="10000"/>
          <a:stretch>
            <a:fillRect/>
          </a:stretch>
        </p:blipFill>
        <p:spPr>
          <a:xfrm>
            <a:off x="2354140" y="0"/>
            <a:ext cx="15902609"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3362478"/>
            <a:ext cx="9805575" cy="6077585"/>
          </a:xfrm>
          <a:prstGeom prst="rect">
            <a:avLst/>
          </a:prstGeom>
        </p:spPr>
        <p:txBody>
          <a:bodyPr lIns="0" tIns="0" rIns="0" bIns="0" rtlCol="0" anchor="t">
            <a:spAutoFit/>
          </a:bodyPr>
          <a:lstStyle/>
          <a:p>
            <a:pPr algn="l">
              <a:lnSpc>
                <a:spcPts val="4809"/>
              </a:lnSpc>
            </a:pPr>
            <a:r>
              <a:rPr lang="en-US" sz="3699" spc="184">
                <a:solidFill>
                  <a:srgbClr val="78C4E2"/>
                </a:solidFill>
                <a:latin typeface="Sanchez"/>
              </a:rPr>
              <a:t>Drawing from Whitehead and process theologian John B. Cobb, we might also say that spirituality is how we are inwardly animated and enlivened, often by the “felt beauty” we experience in the natural world and in our relationships. It is the seeking and sustaining of rich experience in community with others and also in the solitariness of the heart.</a:t>
            </a:r>
          </a:p>
        </p:txBody>
      </p:sp>
      <p:sp>
        <p:nvSpPr>
          <p:cNvPr id="6" name="TextBox 6"/>
          <p:cNvSpPr txBox="1"/>
          <p:nvPr/>
        </p:nvSpPr>
        <p:spPr>
          <a:xfrm>
            <a:off x="499869" y="760337"/>
            <a:ext cx="8217932" cy="2108199"/>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What is Spirituality?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0000" r="10000"/>
          <a:stretch>
            <a:fillRect/>
          </a:stretch>
        </p:blipFill>
        <p:spPr>
          <a:xfrm>
            <a:off x="8305055" y="0"/>
            <a:ext cx="12352120"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760337"/>
            <a:ext cx="9558280" cy="2108199"/>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Blocks to Healthy Spirituality</a:t>
            </a:r>
          </a:p>
        </p:txBody>
      </p:sp>
      <p:sp>
        <p:nvSpPr>
          <p:cNvPr id="6" name="TextBox 6"/>
          <p:cNvSpPr txBox="1"/>
          <p:nvPr/>
        </p:nvSpPr>
        <p:spPr>
          <a:xfrm>
            <a:off x="499869" y="3390132"/>
            <a:ext cx="9805575" cy="6077585"/>
          </a:xfrm>
          <a:prstGeom prst="rect">
            <a:avLst/>
          </a:prstGeom>
        </p:spPr>
        <p:txBody>
          <a:bodyPr lIns="0" tIns="0" rIns="0" bIns="0" rtlCol="0" anchor="t">
            <a:spAutoFit/>
          </a:bodyPr>
          <a:lstStyle/>
          <a:p>
            <a:pPr marL="798829" lvl="1" indent="-399415">
              <a:lnSpc>
                <a:spcPts val="4809"/>
              </a:lnSpc>
              <a:buFont typeface="Arial"/>
              <a:buChar char="•"/>
            </a:pPr>
            <a:r>
              <a:rPr lang="en-US" sz="3699" spc="184">
                <a:solidFill>
                  <a:srgbClr val="78C4E2"/>
                </a:solidFill>
                <a:latin typeface="Sanchez"/>
              </a:rPr>
              <a:t>A solely transcendent view of the divine that leaves the world incapable of communicating divine presence</a:t>
            </a:r>
          </a:p>
          <a:p>
            <a:pPr marL="798829" lvl="1" indent="-399415">
              <a:lnSpc>
                <a:spcPts val="4809"/>
              </a:lnSpc>
              <a:buFont typeface="Arial"/>
              <a:buChar char="•"/>
            </a:pPr>
            <a:r>
              <a:rPr lang="en-US" sz="3699" spc="184">
                <a:solidFill>
                  <a:srgbClr val="78C4E2"/>
                </a:solidFill>
                <a:latin typeface="Sanchez"/>
              </a:rPr>
              <a:t>A dualistic view that separates mind, body, and nature</a:t>
            </a:r>
          </a:p>
          <a:p>
            <a:pPr marL="798829" lvl="1" indent="-399415" algn="l">
              <a:lnSpc>
                <a:spcPts val="4809"/>
              </a:lnSpc>
              <a:buFont typeface="Arial"/>
              <a:buChar char="•"/>
            </a:pPr>
            <a:r>
              <a:rPr lang="en-US" sz="3699" spc="184">
                <a:solidFill>
                  <a:srgbClr val="78C4E2"/>
                </a:solidFill>
                <a:latin typeface="Sanchez"/>
              </a:rPr>
              <a:t>The idea that the earth and its beings are basically machines that can be reduced to parts and therefore have no wholeness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9999" r="9999"/>
          <a:stretch>
            <a:fillRect/>
          </a:stretch>
        </p:blipFill>
        <p:spPr>
          <a:xfrm>
            <a:off x="6571909" y="0"/>
            <a:ext cx="12352120"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3118476"/>
            <a:ext cx="10168131" cy="6456960"/>
          </a:xfrm>
          <a:prstGeom prst="rect">
            <a:avLst/>
          </a:prstGeom>
        </p:spPr>
        <p:txBody>
          <a:bodyPr wrap="square" lIns="0" tIns="0" rIns="0" bIns="0" rtlCol="0" anchor="t">
            <a:spAutoFit/>
          </a:bodyPr>
          <a:lstStyle/>
          <a:p>
            <a:pPr marL="755651" lvl="1" indent="-377825">
              <a:lnSpc>
                <a:spcPts val="4550"/>
              </a:lnSpc>
              <a:buFont typeface="Arial"/>
              <a:buChar char="•"/>
            </a:pPr>
            <a:r>
              <a:rPr lang="en-US" sz="3500" spc="175" dirty="0">
                <a:solidFill>
                  <a:srgbClr val="78C4E2"/>
                </a:solidFill>
                <a:latin typeface="Sanchez" panose="020B0604020202020204" charset="0"/>
              </a:rPr>
              <a:t>The dismissal of the nonrational aspects of life – emotion, religious experience, deep unconscious forces of the psyche</a:t>
            </a:r>
          </a:p>
          <a:p>
            <a:pPr marL="755651" lvl="1" indent="-377825" algn="l">
              <a:lnSpc>
                <a:spcPts val="4550"/>
              </a:lnSpc>
              <a:buFont typeface="Arial"/>
              <a:buChar char="•"/>
            </a:pPr>
            <a:r>
              <a:rPr lang="en-US" sz="3500" spc="50" dirty="0">
                <a:solidFill>
                  <a:srgbClr val="78C4E2"/>
                </a:solidFill>
                <a:latin typeface="Sanchez" panose="020B0604020202020204" charset="0"/>
              </a:rPr>
              <a:t>The collapse of the transpersonal or religious; humans without targets for projection of their inner religious energies will then project those energies onto other people and social movements, infusing them with religious zeal that they cannot contain in a healthy way</a:t>
            </a:r>
          </a:p>
        </p:txBody>
      </p:sp>
      <p:sp>
        <p:nvSpPr>
          <p:cNvPr id="6" name="TextBox 6"/>
          <p:cNvSpPr txBox="1"/>
          <p:nvPr/>
        </p:nvSpPr>
        <p:spPr>
          <a:xfrm>
            <a:off x="499869" y="760337"/>
            <a:ext cx="9558280" cy="2108199"/>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Blocks to Healthy Spirituality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9999" r="9999"/>
          <a:stretch>
            <a:fillRect/>
          </a:stretch>
        </p:blipFill>
        <p:spPr>
          <a:xfrm>
            <a:off x="4874352" y="0"/>
            <a:ext cx="14630400"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760337"/>
            <a:ext cx="11294337" cy="2108199"/>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The Spiritual Wholeness We Need</a:t>
            </a:r>
          </a:p>
        </p:txBody>
      </p:sp>
      <p:sp>
        <p:nvSpPr>
          <p:cNvPr id="6" name="TextBox 6"/>
          <p:cNvSpPr txBox="1"/>
          <p:nvPr/>
        </p:nvSpPr>
        <p:spPr>
          <a:xfrm>
            <a:off x="499869" y="3085332"/>
            <a:ext cx="10320532" cy="6739217"/>
          </a:xfrm>
          <a:prstGeom prst="rect">
            <a:avLst/>
          </a:prstGeom>
        </p:spPr>
        <p:txBody>
          <a:bodyPr wrap="square" lIns="0" tIns="0" rIns="0" bIns="0" rtlCol="0" anchor="t">
            <a:spAutoFit/>
          </a:bodyPr>
          <a:lstStyle/>
          <a:p>
            <a:pPr marL="798829" lvl="1" indent="-399415">
              <a:lnSpc>
                <a:spcPts val="4809"/>
              </a:lnSpc>
              <a:buFont typeface="Arial"/>
              <a:buChar char="•"/>
            </a:pPr>
            <a:r>
              <a:rPr lang="en-US" sz="3699" spc="184" dirty="0">
                <a:solidFill>
                  <a:srgbClr val="78C4E2"/>
                </a:solidFill>
                <a:latin typeface="Sanchez" panose="020B0604020202020204" charset="0"/>
              </a:rPr>
              <a:t>To understand all aspects of our lives as one coherent whole</a:t>
            </a:r>
          </a:p>
          <a:p>
            <a:pPr marL="798829" lvl="1" indent="-399415">
              <a:lnSpc>
                <a:spcPts val="4809"/>
              </a:lnSpc>
              <a:buFont typeface="Arial"/>
              <a:buChar char="•"/>
            </a:pPr>
            <a:r>
              <a:rPr lang="en-US" sz="3699" spc="60" dirty="0">
                <a:solidFill>
                  <a:srgbClr val="78C4E2"/>
                </a:solidFill>
                <a:latin typeface="Sanchez" panose="020B0604020202020204" charset="0"/>
              </a:rPr>
              <a:t>To see life and ourselves as meaningful</a:t>
            </a:r>
          </a:p>
          <a:p>
            <a:pPr marL="798829" lvl="1" indent="-399415">
              <a:lnSpc>
                <a:spcPts val="4809"/>
              </a:lnSpc>
              <a:buFont typeface="Arial"/>
              <a:buChar char="•"/>
            </a:pPr>
            <a:r>
              <a:rPr lang="en-US" sz="3699" spc="60" dirty="0">
                <a:solidFill>
                  <a:srgbClr val="78C4E2"/>
                </a:solidFill>
                <a:latin typeface="Sanchez" panose="020B0604020202020204" charset="0"/>
              </a:rPr>
              <a:t>To see ourselves in relationship to the whole, interconnected with it</a:t>
            </a:r>
          </a:p>
          <a:p>
            <a:pPr marL="798829" lvl="1" indent="-399415">
              <a:lnSpc>
                <a:spcPts val="4809"/>
              </a:lnSpc>
              <a:buFont typeface="Arial"/>
              <a:buChar char="•"/>
            </a:pPr>
            <a:r>
              <a:rPr lang="en-US" sz="3699" spc="60" dirty="0">
                <a:solidFill>
                  <a:srgbClr val="78C4E2"/>
                </a:solidFill>
                <a:latin typeface="Sanchez" panose="020B0604020202020204" charset="0"/>
              </a:rPr>
              <a:t>To know ourselves as able to experience positive change</a:t>
            </a:r>
          </a:p>
          <a:p>
            <a:pPr marL="798829" lvl="1" indent="-399415" algn="l">
              <a:lnSpc>
                <a:spcPts val="4809"/>
              </a:lnSpc>
              <a:buFont typeface="Arial"/>
              <a:buChar char="•"/>
            </a:pPr>
            <a:r>
              <a:rPr lang="en-US" sz="3699" spc="60" dirty="0">
                <a:solidFill>
                  <a:srgbClr val="78C4E2"/>
                </a:solidFill>
                <a:latin typeface="Sanchez" panose="020B0604020202020204" charset="0"/>
              </a:rPr>
              <a:t>To understand Reality at both the level of cosmos and of psyche as being integrated and able to facilitate our own wholeness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9999" r="9999"/>
          <a:stretch>
            <a:fillRect/>
          </a:stretch>
        </p:blipFill>
        <p:spPr>
          <a:xfrm>
            <a:off x="7464054" y="0"/>
            <a:ext cx="12352120"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1066800" y="3848100"/>
            <a:ext cx="10524565" cy="3943350"/>
          </a:xfrm>
          <a:prstGeom prst="rect">
            <a:avLst/>
          </a:prstGeom>
        </p:spPr>
        <p:txBody>
          <a:bodyPr lIns="0" tIns="0" rIns="0" bIns="0" rtlCol="0" anchor="t">
            <a:spAutoFit/>
          </a:bodyPr>
          <a:lstStyle/>
          <a:p>
            <a:pPr>
              <a:lnSpc>
                <a:spcPts val="7800"/>
              </a:lnSpc>
            </a:pPr>
            <a:r>
              <a:rPr lang="en-US" sz="6000" spc="300" dirty="0">
                <a:solidFill>
                  <a:srgbClr val="CE7538"/>
                </a:solidFill>
                <a:latin typeface="Sanchez Italics"/>
              </a:rPr>
              <a:t>Wholeness is also a feeling of “at homeness”</a:t>
            </a:r>
          </a:p>
          <a:p>
            <a:pPr algn="l">
              <a:lnSpc>
                <a:spcPts val="7800"/>
              </a:lnSpc>
            </a:pPr>
            <a:r>
              <a:rPr lang="en-US" sz="6000" spc="300" dirty="0">
                <a:solidFill>
                  <a:srgbClr val="CE7538"/>
                </a:solidFill>
                <a:latin typeface="Sanchez Italics"/>
              </a:rPr>
              <a:t>or “at-onement” – it is feeling undivided.</a:t>
            </a:r>
          </a:p>
        </p:txBody>
      </p:sp>
      <p:sp>
        <p:nvSpPr>
          <p:cNvPr id="6" name="TextBox 6"/>
          <p:cNvSpPr txBox="1"/>
          <p:nvPr/>
        </p:nvSpPr>
        <p:spPr>
          <a:xfrm>
            <a:off x="499869" y="760337"/>
            <a:ext cx="11294337" cy="2108199"/>
          </a:xfrm>
          <a:prstGeom prst="rect">
            <a:avLst/>
          </a:prstGeom>
        </p:spPr>
        <p:txBody>
          <a:bodyPr lIns="0" tIns="0" rIns="0" bIns="0" rtlCol="0" anchor="t">
            <a:spAutoFit/>
          </a:bodyPr>
          <a:lstStyle/>
          <a:p>
            <a:pPr algn="l">
              <a:lnSpc>
                <a:spcPts val="8074"/>
              </a:lnSpc>
            </a:pPr>
            <a:r>
              <a:rPr lang="en-US" sz="8499" spc="-169">
                <a:solidFill>
                  <a:srgbClr val="DEC961"/>
                </a:solidFill>
                <a:latin typeface="League Spartan"/>
              </a:rPr>
              <a:t>The Spiritual Wholeness We Need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533" r="18247" b="3533"/>
          <a:stretch>
            <a:fillRect/>
          </a:stretch>
        </p:blipFill>
        <p:spPr>
          <a:xfrm>
            <a:off x="9338612" y="0"/>
            <a:ext cx="8949388" cy="10287000"/>
          </a:xfrm>
          <a:prstGeom prst="rect">
            <a:avLst/>
          </a:prstGeom>
        </p:spPr>
      </p:pic>
      <p:pic>
        <p:nvPicPr>
          <p:cNvPr id="4" name="Picture 4"/>
          <p:cNvPicPr>
            <a:picLocks noChangeAspect="1"/>
          </p:cNvPicPr>
          <p:nvPr/>
        </p:nvPicPr>
        <p:blipFill>
          <a:blip r:embed="rId4"/>
          <a:srcRect/>
          <a:stretch>
            <a:fillRect/>
          </a:stretch>
        </p:blipFill>
        <p:spPr>
          <a:xfrm>
            <a:off x="0" y="0"/>
            <a:ext cx="18288000" cy="10287000"/>
          </a:xfrm>
          <a:prstGeom prst="rect">
            <a:avLst/>
          </a:prstGeom>
        </p:spPr>
      </p:pic>
      <p:sp>
        <p:nvSpPr>
          <p:cNvPr id="5" name="TextBox 5"/>
          <p:cNvSpPr txBox="1"/>
          <p:nvPr/>
        </p:nvSpPr>
        <p:spPr>
          <a:xfrm>
            <a:off x="499869" y="760337"/>
            <a:ext cx="9572489" cy="2108199"/>
          </a:xfrm>
          <a:prstGeom prst="rect">
            <a:avLst/>
          </a:prstGeom>
        </p:spPr>
        <p:txBody>
          <a:bodyPr lIns="0" tIns="0" rIns="0" bIns="0" rtlCol="0" anchor="t">
            <a:spAutoFit/>
          </a:bodyPr>
          <a:lstStyle/>
          <a:p>
            <a:pPr>
              <a:lnSpc>
                <a:spcPts val="8074"/>
              </a:lnSpc>
            </a:pPr>
            <a:r>
              <a:rPr lang="en-US" sz="8499" spc="-169">
                <a:solidFill>
                  <a:srgbClr val="DEC961"/>
                </a:solidFill>
                <a:latin typeface="League Spartan"/>
              </a:rPr>
              <a:t>A Wounding and Healing Reality</a:t>
            </a:r>
          </a:p>
        </p:txBody>
      </p:sp>
      <p:sp>
        <p:nvSpPr>
          <p:cNvPr id="6" name="TextBox 6"/>
          <p:cNvSpPr txBox="1"/>
          <p:nvPr/>
        </p:nvSpPr>
        <p:spPr>
          <a:xfrm>
            <a:off x="499869" y="3210522"/>
            <a:ext cx="9863331" cy="6310125"/>
          </a:xfrm>
          <a:prstGeom prst="rect">
            <a:avLst/>
          </a:prstGeom>
        </p:spPr>
        <p:txBody>
          <a:bodyPr wrap="square" lIns="0" tIns="0" rIns="0" bIns="0" rtlCol="0" anchor="t">
            <a:spAutoFit/>
          </a:bodyPr>
          <a:lstStyle/>
          <a:p>
            <a:pPr marL="906780" lvl="1" indent="-453390">
              <a:lnSpc>
                <a:spcPts val="5460"/>
              </a:lnSpc>
              <a:buFont typeface="Arial"/>
              <a:buChar char="•"/>
            </a:pPr>
            <a:r>
              <a:rPr lang="en-US" sz="4200" spc="210" dirty="0">
                <a:solidFill>
                  <a:srgbClr val="78C4E2"/>
                </a:solidFill>
                <a:latin typeface="Sanchez" panose="020B0604020202020204" charset="0"/>
              </a:rPr>
              <a:t>Reality is marked by change, flux, and perishing – it is inherently wounding</a:t>
            </a:r>
          </a:p>
          <a:p>
            <a:pPr marL="906780" lvl="1" indent="-453390" algn="l">
              <a:lnSpc>
                <a:spcPts val="5460"/>
              </a:lnSpc>
              <a:buFont typeface="Arial"/>
              <a:buChar char="•"/>
            </a:pPr>
            <a:r>
              <a:rPr lang="en-US" sz="4200" spc="210" dirty="0">
                <a:solidFill>
                  <a:srgbClr val="78C4E2"/>
                </a:solidFill>
                <a:latin typeface="Sanchez" panose="020B0604020202020204" charset="0"/>
              </a:rPr>
              <a:t>There is also what we might call a “primordial mystery” at the base of life – a rushing river of being that is our source of dynamism, vitality, and creativity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1094</Words>
  <Application>Microsoft Office PowerPoint</Application>
  <PresentationFormat>Custom</PresentationFormat>
  <Paragraphs>83</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League Spartan</vt:lpstr>
      <vt:lpstr>Code Pro</vt:lpstr>
      <vt:lpstr>Sanchez Italics</vt:lpstr>
      <vt:lpstr>Sanchez</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Process Spirituality: Whitehead &amp; Jung</dc:title>
  <cp:lastModifiedBy>Richard Livingston</cp:lastModifiedBy>
  <cp:revision>3</cp:revision>
  <dcterms:created xsi:type="dcterms:W3CDTF">2006-08-16T00:00:00Z</dcterms:created>
  <dcterms:modified xsi:type="dcterms:W3CDTF">2022-04-23T00:28:29Z</dcterms:modified>
  <dc:identifier>DAE-qPy_HWQ</dc:identifier>
</cp:coreProperties>
</file>