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8288000" cy="10287000"/>
  <p:notesSz cx="6858000" cy="9144000"/>
  <p:embeddedFontLst>
    <p:embeddedFont>
      <p:font typeface="Black Mango SemiBold" panose="020B0604020202020204" charset="0"/>
      <p:regular r:id="rId12"/>
    </p:embeddedFont>
    <p:embeddedFont>
      <p:font typeface="Black Mango SemiBold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de Pro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111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412BD-E27A-48D2-9774-73310F8B691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09DF5-4AF0-4DAE-92A9-02434CFC1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4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09DF5-4AF0-4DAE-92A9-02434CFC1E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80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615" t="5538" r="1664" b="4471"/>
          <a:stretch>
            <a:fillRect/>
          </a:stretch>
        </p:blipFill>
        <p:spPr>
          <a:xfrm>
            <a:off x="13207801" y="3829583"/>
            <a:ext cx="4738449" cy="61211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2615" r="21910"/>
          <a:stretch>
            <a:fillRect/>
          </a:stretch>
        </p:blipFill>
        <p:spPr>
          <a:xfrm>
            <a:off x="9712445" y="337705"/>
            <a:ext cx="4821701" cy="564311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0969" y="957966"/>
            <a:ext cx="9627136" cy="502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919"/>
              </a:lnSpc>
            </a:pPr>
            <a:r>
              <a:rPr lang="en-US" sz="13599">
                <a:solidFill>
                  <a:srgbClr val="F9EFE6"/>
                </a:solidFill>
                <a:latin typeface="Black Mango SemiBold Bold"/>
              </a:rPr>
              <a:t>God in </a:t>
            </a:r>
          </a:p>
          <a:p>
            <a:pPr algn="just">
              <a:lnSpc>
                <a:spcPts val="12919"/>
              </a:lnSpc>
            </a:pPr>
            <a:r>
              <a:rPr lang="en-US" sz="13599">
                <a:solidFill>
                  <a:srgbClr val="F9EFE6"/>
                </a:solidFill>
                <a:latin typeface="Black Mango SemiBold Bold"/>
              </a:rPr>
              <a:t>Process </a:t>
            </a:r>
          </a:p>
          <a:p>
            <a:pPr algn="just">
              <a:lnSpc>
                <a:spcPts val="12919"/>
              </a:lnSpc>
            </a:pPr>
            <a:r>
              <a:rPr lang="en-US" sz="13599">
                <a:solidFill>
                  <a:srgbClr val="F9EFE6"/>
                </a:solidFill>
                <a:latin typeface="Black Mango SemiBold Bold"/>
              </a:rPr>
              <a:t>Theology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0969" y="6639510"/>
            <a:ext cx="10863283" cy="111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88"/>
              </a:lnSpc>
            </a:pPr>
            <a:r>
              <a:rPr lang="en-US" sz="8829">
                <a:solidFill>
                  <a:srgbClr val="F3715A"/>
                </a:solidFill>
                <a:latin typeface="Black Mango SemiBold Bold"/>
              </a:rPr>
              <a:t>Six Approaches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969" y="8647894"/>
            <a:ext cx="10430950" cy="61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84"/>
              </a:lnSpc>
            </a:pPr>
            <a:r>
              <a:rPr lang="en-US" sz="4825">
                <a:solidFill>
                  <a:srgbClr val="F9EFE6"/>
                </a:solidFill>
                <a:latin typeface="Black Mango SemiBold"/>
              </a:rPr>
              <a:t>All Part of the Process Outlook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35082" y="2737170"/>
            <a:ext cx="5334490" cy="676193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5858" y="591974"/>
            <a:ext cx="17682142" cy="16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spc="317" dirty="0">
                <a:solidFill>
                  <a:srgbClr val="F3715A"/>
                </a:solidFill>
                <a:latin typeface="Black Mango SemiBold" panose="020B0604020202020204" charset="0"/>
              </a:rPr>
              <a:t>The Universe Itself </a:t>
            </a:r>
          </a:p>
          <a:p>
            <a:pPr>
              <a:lnSpc>
                <a:spcPts val="6049"/>
              </a:lnSpc>
            </a:pPr>
            <a:r>
              <a:rPr lang="en-US" sz="5499" spc="291" dirty="0">
                <a:solidFill>
                  <a:srgbClr val="F3715A"/>
                </a:solidFill>
                <a:latin typeface="Black Mango SemiBold" panose="020B0604020202020204" charset="0"/>
              </a:rPr>
              <a:t>(As Interwoven with Divine Love)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2823698"/>
            <a:ext cx="11100738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The universe as the objective content of God’s ongoing experience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The universe as God’s body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The universe as the visible side of God’s life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Many and not just 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281174"/>
            <a:ext cx="11611704" cy="706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living whole of the universe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Life of the universe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adventure of the universe as One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Weaver of Wholes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Harmony of Harmonies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550" t="7704" r="20117" b="12236"/>
          <a:stretch>
            <a:fillRect/>
          </a:stretch>
        </p:blipFill>
        <p:spPr>
          <a:xfrm>
            <a:off x="11836466" y="1742755"/>
            <a:ext cx="5684167" cy="77832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4802" y="417014"/>
            <a:ext cx="17893198" cy="171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spc="317" dirty="0">
                <a:solidFill>
                  <a:srgbClr val="F3715A"/>
                </a:solidFill>
                <a:latin typeface="Black Mango SemiBold" panose="020B0604020202020204" charset="0"/>
              </a:rPr>
              <a:t>The Everlasting Song of </a:t>
            </a:r>
          </a:p>
          <a:p>
            <a:pPr>
              <a:lnSpc>
                <a:spcPts val="6599"/>
              </a:lnSpc>
            </a:pPr>
            <a:r>
              <a:rPr lang="en-US" sz="5999" spc="63" dirty="0">
                <a:solidFill>
                  <a:srgbClr val="F3715A"/>
                </a:solidFill>
                <a:latin typeface="Black Mango SemiBold" panose="020B0604020202020204" charset="0"/>
              </a:rPr>
              <a:t>the Universe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389459"/>
            <a:ext cx="11611704" cy="706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F9EFE6"/>
                </a:solidFill>
                <a:latin typeface="Code Pro" panose="020B0604020202020204" charset="0"/>
              </a:rPr>
              <a:t>The “consequent nature of God” in Whitehead’s philosophy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Deep Listening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Great Compassion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fellow sufferer who understands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fellow enjoyer who co-enjoys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49054" y="2164751"/>
            <a:ext cx="5466812" cy="72890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4802" y="417014"/>
            <a:ext cx="17893198" cy="171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spc="317" dirty="0">
                <a:solidFill>
                  <a:srgbClr val="F3715A"/>
                </a:solidFill>
                <a:latin typeface="Black Mango SemiBold" panose="020B0604020202020204" charset="0"/>
              </a:rPr>
              <a:t>A Companion to the World’s </a:t>
            </a:r>
          </a:p>
          <a:p>
            <a:pPr>
              <a:lnSpc>
                <a:spcPts val="6599"/>
              </a:lnSpc>
            </a:pPr>
            <a:r>
              <a:rPr lang="en-US" sz="5999" spc="63" dirty="0">
                <a:solidFill>
                  <a:srgbClr val="F3715A"/>
                </a:solidFill>
                <a:latin typeface="Black Mango SemiBold" panose="020B0604020202020204" charset="0"/>
              </a:rPr>
              <a:t>Sufferings and Joys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4134"/>
          <a:stretch>
            <a:fillRect/>
          </a:stretch>
        </p:blipFill>
        <p:spPr>
          <a:xfrm>
            <a:off x="12124421" y="2421260"/>
            <a:ext cx="5423639" cy="7149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2356030"/>
            <a:ext cx="11611704" cy="721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84" lvl="1" indent="-550542">
              <a:lnSpc>
                <a:spcPts val="7139"/>
              </a:lnSpc>
              <a:buFont typeface="Arial"/>
              <a:buChar char="•"/>
            </a:pPr>
            <a:r>
              <a:rPr lang="en-US" sz="5099" dirty="0">
                <a:solidFill>
                  <a:srgbClr val="F9EFE6"/>
                </a:solidFill>
                <a:latin typeface="Code Pro" panose="020B0604020202020204" charset="0"/>
              </a:rPr>
              <a:t>God as lure towards satisfying existence, moment by moment</a:t>
            </a:r>
          </a:p>
          <a:p>
            <a:pPr marL="1101084" lvl="1" indent="-550542">
              <a:lnSpc>
                <a:spcPts val="7139"/>
              </a:lnSpc>
              <a:buFont typeface="Arial"/>
              <a:buChar char="•"/>
            </a:pPr>
            <a:r>
              <a:rPr lang="en-US" sz="5099" dirty="0">
                <a:solidFill>
                  <a:srgbClr val="F9EFE6"/>
                </a:solidFill>
                <a:latin typeface="Code Pro" panose="020B0604020202020204" charset="0"/>
              </a:rPr>
              <a:t>God as lure to beauty (harmony and intensity)</a:t>
            </a:r>
          </a:p>
          <a:p>
            <a:pPr marL="1101084" lvl="1" indent="-550542">
              <a:lnSpc>
                <a:spcPts val="7139"/>
              </a:lnSpc>
              <a:buFont typeface="Arial"/>
              <a:buChar char="•"/>
            </a:pPr>
            <a:r>
              <a:rPr lang="en-US" sz="5099" dirty="0">
                <a:solidFill>
                  <a:srgbClr val="F9EFE6"/>
                </a:solidFill>
                <a:latin typeface="Code Pro" panose="020B0604020202020204" charset="0"/>
              </a:rPr>
              <a:t>God as inner teacher and guide</a:t>
            </a:r>
          </a:p>
          <a:p>
            <a:pPr marL="1101084" lvl="1" indent="-550542">
              <a:lnSpc>
                <a:spcPts val="7139"/>
              </a:lnSpc>
              <a:buFont typeface="Arial"/>
              <a:buChar char="•"/>
            </a:pPr>
            <a:r>
              <a:rPr lang="en-US" sz="5099" dirty="0">
                <a:solidFill>
                  <a:srgbClr val="F9EFE6"/>
                </a:solidFill>
                <a:latin typeface="Code Pro" panose="020B0604020202020204" charset="0"/>
              </a:rPr>
              <a:t>God as “initial aims” in each moment of experience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183" y="417014"/>
            <a:ext cx="17893198" cy="171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spc="317" dirty="0">
                <a:solidFill>
                  <a:srgbClr val="F3715A"/>
                </a:solidFill>
                <a:latin typeface="Black Mango SemiBold" panose="020B0604020202020204" charset="0"/>
              </a:rPr>
              <a:t>A Guiding and Animating </a:t>
            </a:r>
          </a:p>
          <a:p>
            <a:pPr>
              <a:lnSpc>
                <a:spcPts val="6599"/>
              </a:lnSpc>
            </a:pPr>
            <a:r>
              <a:rPr lang="en-US" sz="5999" spc="63" dirty="0">
                <a:solidFill>
                  <a:srgbClr val="F3715A"/>
                </a:solidFill>
                <a:latin typeface="Black Mango SemiBold" panose="020B0604020202020204" charset="0"/>
              </a:rPr>
              <a:t>Energy in the Universe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6333" y="2497744"/>
            <a:ext cx="11467324" cy="706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power of love, forgiveness, and transformation in human life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power of novelty and adaptation in evolution</a:t>
            </a:r>
          </a:p>
          <a:p>
            <a:pPr marL="1079501" lvl="1" indent="-539750">
              <a:lnSpc>
                <a:spcPts val="700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the indwelling lure towards wholeness and meaning-making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49277" y="800836"/>
            <a:ext cx="6061635" cy="86853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3325" y="561394"/>
            <a:ext cx="17893198" cy="1711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spc="317" dirty="0">
                <a:solidFill>
                  <a:srgbClr val="F3715A"/>
                </a:solidFill>
                <a:latin typeface="Black Mango SemiBold" panose="020B0604020202020204" charset="0"/>
              </a:rPr>
              <a:t>The Spirit of Creative </a:t>
            </a:r>
          </a:p>
          <a:p>
            <a:pPr>
              <a:lnSpc>
                <a:spcPts val="6599"/>
              </a:lnSpc>
            </a:pPr>
            <a:r>
              <a:rPr lang="en-US" sz="5999" spc="63" dirty="0">
                <a:solidFill>
                  <a:srgbClr val="F3715A"/>
                </a:solidFill>
                <a:latin typeface="Black Mango SemiBold" panose="020B0604020202020204" charset="0"/>
              </a:rPr>
              <a:t>Transformation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352" r="10451"/>
          <a:stretch>
            <a:fillRect/>
          </a:stretch>
        </p:blipFill>
        <p:spPr>
          <a:xfrm>
            <a:off x="10915660" y="896349"/>
            <a:ext cx="6557252" cy="84943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2495236"/>
            <a:ext cx="11165012" cy="743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575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God’s primordial nature, beyond space and time</a:t>
            </a:r>
          </a:p>
          <a:p>
            <a:pPr marL="1079501" lvl="1" indent="-539750">
              <a:lnSpc>
                <a:spcPts val="575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as timeless mind filled with pure potentialities</a:t>
            </a:r>
          </a:p>
          <a:p>
            <a:pPr marL="1079501" lvl="1" indent="-539750">
              <a:lnSpc>
                <a:spcPts val="575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God “before” creation, sometimes experienced mystically</a:t>
            </a:r>
          </a:p>
          <a:p>
            <a:pPr marL="1079501" lvl="1" indent="-539750">
              <a:lnSpc>
                <a:spcPts val="5750"/>
              </a:lnSpc>
              <a:buFont typeface="Arial"/>
              <a:buChar char="•"/>
            </a:pPr>
            <a:r>
              <a:rPr lang="en-US" sz="5000" dirty="0">
                <a:solidFill>
                  <a:srgbClr val="F9EFE6"/>
                </a:solidFill>
                <a:latin typeface="Code Pro" panose="020B0604020202020204" charset="0"/>
              </a:rPr>
              <a:t>The placeless place where there is a divine decision for order and love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183" y="489204"/>
            <a:ext cx="17893198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spc="317" dirty="0">
                <a:solidFill>
                  <a:srgbClr val="F3715A"/>
                </a:solidFill>
                <a:latin typeface="Black Mango SemiBold"/>
              </a:rPr>
              <a:t>The Deep Mind of </a:t>
            </a:r>
          </a:p>
          <a:p>
            <a:pPr>
              <a:lnSpc>
                <a:spcPts val="6599"/>
              </a:lnSpc>
            </a:pPr>
            <a:r>
              <a:rPr lang="en-US" sz="5999" spc="317" dirty="0">
                <a:solidFill>
                  <a:srgbClr val="F3715A"/>
                </a:solidFill>
                <a:latin typeface="Black Mango SemiBold"/>
              </a:rPr>
              <a:t>the Universe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2495236"/>
            <a:ext cx="17259300" cy="7168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6" lvl="1" indent="-399413">
              <a:lnSpc>
                <a:spcPts val="4254"/>
              </a:lnSpc>
              <a:buFont typeface="Arial"/>
              <a:buChar char="•"/>
            </a:pP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Slide 1: Dance of the Seasons @ Mary Southard. Ministry of the Arts. Used with permission. https://www.ministryofthearts.org/</a:t>
            </a:r>
          </a:p>
          <a:p>
            <a:pPr>
              <a:lnSpc>
                <a:spcPts val="4254"/>
              </a:lnSpc>
            </a:pP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       The Ancient of Days (1794) Watercolor etching. William Blake.</a:t>
            </a:r>
          </a:p>
          <a:p>
            <a:pPr marL="798826" lvl="1" indent="-399413">
              <a:lnSpc>
                <a:spcPts val="4254"/>
              </a:lnSpc>
              <a:buFont typeface="Arial"/>
              <a:buChar char="•"/>
            </a:pP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Slide 2: Hubble Ultra Deep Field. NASA and the European Space Agency.</a:t>
            </a:r>
          </a:p>
          <a:p>
            <a:pPr marL="798826" lvl="1" indent="-399413">
              <a:lnSpc>
                <a:spcPts val="4254"/>
              </a:lnSpc>
              <a:buFont typeface="Arial"/>
              <a:buChar char="•"/>
            </a:pP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Slide 3: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Foglio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membranaceo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miniato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. Italia,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metà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 XVI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secolo</a:t>
            </a:r>
            <a:endParaRPr lang="en-US" sz="3699" dirty="0">
              <a:solidFill>
                <a:srgbClr val="F9EFE6"/>
              </a:solidFill>
              <a:latin typeface="Code Pro" panose="020B0604020202020204" charset="0"/>
            </a:endParaRPr>
          </a:p>
          <a:p>
            <a:pPr marL="798826" lvl="1" indent="-399413">
              <a:lnSpc>
                <a:spcPts val="4254"/>
              </a:lnSpc>
              <a:buFont typeface="Arial"/>
              <a:buChar char="•"/>
            </a:pP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Slide 4: The joy of the righteous about the Lord. Viktor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Vasnetsov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. Photo by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Shakko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.</a:t>
            </a:r>
          </a:p>
          <a:p>
            <a:pPr marL="798826" lvl="1" indent="-399413">
              <a:lnSpc>
                <a:spcPts val="4254"/>
              </a:lnSpc>
              <a:buFont typeface="Arial"/>
              <a:buChar char="•"/>
            </a:pP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Slide 5: Sunset over the horizon. Photo by Jordan Wozniak on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Unsplash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.</a:t>
            </a:r>
          </a:p>
          <a:p>
            <a:pPr marL="798826" lvl="1" indent="-399413">
              <a:lnSpc>
                <a:spcPts val="4254"/>
              </a:lnSpc>
              <a:buFont typeface="Arial"/>
              <a:buChar char="•"/>
            </a:pP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Slide 6: The evolution of man: a popular exposition of the principal points of human ontogeny and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phylogene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 (1896). Ernst Haeckel.</a:t>
            </a:r>
          </a:p>
          <a:p>
            <a:pPr marL="798826" lvl="1" indent="-399413">
              <a:lnSpc>
                <a:spcPts val="4254"/>
              </a:lnSpc>
              <a:buFont typeface="Arial"/>
              <a:buChar char="•"/>
            </a:pP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Slide 7: Solar eclipse. Photo by Matt Nelson on </a:t>
            </a:r>
            <a:r>
              <a:rPr lang="en-US" sz="3699" dirty="0" err="1">
                <a:solidFill>
                  <a:srgbClr val="F9EFE6"/>
                </a:solidFill>
                <a:latin typeface="Code Pro" panose="020B0604020202020204" charset="0"/>
              </a:rPr>
              <a:t>Unsplash</a:t>
            </a:r>
            <a:r>
              <a:rPr lang="en-US" sz="3699" dirty="0">
                <a:solidFill>
                  <a:srgbClr val="F9EFE6"/>
                </a:solidFill>
                <a:latin typeface="Code Pro" panose="020B0604020202020204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9183" y="489204"/>
            <a:ext cx="1789319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999" spc="317" dirty="0">
                <a:solidFill>
                  <a:srgbClr val="F3715A"/>
                </a:solidFill>
                <a:latin typeface="Black Mango SemiBold"/>
              </a:rPr>
              <a:t>Image Credits</a:t>
            </a:r>
          </a:p>
        </p:txBody>
      </p:sp>
    </p:spTree>
    <p:extLst>
      <p:ext uri="{BB962C8B-B14F-4D97-AF65-F5344CB8AC3E}">
        <p14:creationId xmlns:p14="http://schemas.microsoft.com/office/powerpoint/2010/main" val="202943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96D1424-C2DC-4189-8F91-D5C95C727B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0945" y="1790700"/>
            <a:ext cx="15586110" cy="4650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6D326CE-BED1-4F24-A01C-DF9C8CD50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75960" y="8062013"/>
            <a:ext cx="922218" cy="922218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5F8D6A43-9107-4C51-8863-4B2B82974214}"/>
              </a:ext>
            </a:extLst>
          </p:cNvPr>
          <p:cNvSpPr txBox="1"/>
          <p:nvPr/>
        </p:nvSpPr>
        <p:spPr>
          <a:xfrm>
            <a:off x="6771241" y="7712836"/>
            <a:ext cx="6910972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39"/>
              </a:lnSpc>
            </a:pPr>
            <a:r>
              <a:rPr lang="en-US" sz="7400" dirty="0" err="1">
                <a:solidFill>
                  <a:srgbClr val="F3715A"/>
                </a:solidFill>
                <a:latin typeface="Code Pro"/>
              </a:rPr>
              <a:t>cobb.institute</a:t>
            </a:r>
            <a:endParaRPr lang="en-US" sz="7400" dirty="0">
              <a:solidFill>
                <a:srgbClr val="F3715A"/>
              </a:solidFill>
              <a:latin typeface="Code Pro"/>
            </a:endParaRP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2A503260-305B-4A85-806B-DB6747B863D3}"/>
              </a:ext>
            </a:extLst>
          </p:cNvPr>
          <p:cNvSpPr/>
          <p:nvPr/>
        </p:nvSpPr>
        <p:spPr>
          <a:xfrm rot="12373" flipV="1">
            <a:off x="6862321" y="8840357"/>
            <a:ext cx="6414412" cy="10192"/>
          </a:xfrm>
          <a:prstGeom prst="line">
            <a:avLst/>
          </a:prstGeom>
          <a:ln w="47625" cap="flat">
            <a:solidFill>
              <a:srgbClr val="F3715A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410</Words>
  <Application>Microsoft Office PowerPoint</Application>
  <PresentationFormat>Custom</PresentationFormat>
  <Paragraphs>53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Black Mango SemiBold</vt:lpstr>
      <vt:lpstr>Arial</vt:lpstr>
      <vt:lpstr>Black Mango SemiBold Bold</vt:lpstr>
      <vt:lpstr>Code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in Process Theology</dc:title>
  <cp:lastModifiedBy>Richard Livingston</cp:lastModifiedBy>
  <cp:revision>5</cp:revision>
  <dcterms:created xsi:type="dcterms:W3CDTF">2006-08-16T00:00:00Z</dcterms:created>
  <dcterms:modified xsi:type="dcterms:W3CDTF">2022-03-29T22:50:31Z</dcterms:modified>
  <dc:identifier>DAE6tMky0Uc</dc:identifier>
</cp:coreProperties>
</file>